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5.jpg" ContentType="image/jpg"/>
  <Override PartName="/ppt/media/image16.jpg" ContentType="image/jpg"/>
  <Override PartName="/ppt/media/image17.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handoutMasterIdLst>
    <p:handoutMasterId r:id="rId30"/>
  </p:handoutMasterIdLst>
  <p:sldIdLst>
    <p:sldId id="608" r:id="rId2"/>
    <p:sldId id="651" r:id="rId3"/>
    <p:sldId id="652" r:id="rId4"/>
    <p:sldId id="653" r:id="rId5"/>
    <p:sldId id="655" r:id="rId6"/>
    <p:sldId id="654" r:id="rId7"/>
    <p:sldId id="656" r:id="rId8"/>
    <p:sldId id="639" r:id="rId9"/>
    <p:sldId id="640" r:id="rId10"/>
    <p:sldId id="657" r:id="rId11"/>
    <p:sldId id="634" r:id="rId12"/>
    <p:sldId id="641" r:id="rId13"/>
    <p:sldId id="645" r:id="rId14"/>
    <p:sldId id="647" r:id="rId15"/>
    <p:sldId id="643" r:id="rId16"/>
    <p:sldId id="614" r:id="rId17"/>
    <p:sldId id="617" r:id="rId18"/>
    <p:sldId id="636" r:id="rId19"/>
    <p:sldId id="621" r:id="rId20"/>
    <p:sldId id="620" r:id="rId21"/>
    <p:sldId id="637" r:id="rId22"/>
    <p:sldId id="626" r:id="rId23"/>
    <p:sldId id="628" r:id="rId24"/>
    <p:sldId id="658" r:id="rId25"/>
    <p:sldId id="629" r:id="rId26"/>
    <p:sldId id="632" r:id="rId27"/>
    <p:sldId id="633" r:id="rId28"/>
  </p:sldIdLst>
  <p:sldSz cx="12192000" cy="6858000"/>
  <p:notesSz cx="6881813"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195319"/>
    <a:srgbClr val="008000"/>
    <a:srgbClr val="3399FF"/>
    <a:srgbClr val="007AD6"/>
    <a:srgbClr val="FF9900"/>
    <a:srgbClr val="1D00F6"/>
    <a:srgbClr val="4161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69" autoAdjust="0"/>
    <p:restoredTop sz="57670" autoAdjust="0"/>
  </p:normalViewPr>
  <p:slideViewPr>
    <p:cSldViewPr>
      <p:cViewPr varScale="1">
        <p:scale>
          <a:sx n="52" d="100"/>
          <a:sy n="52" d="100"/>
        </p:scale>
        <p:origin x="2232" y="72"/>
      </p:cViewPr>
      <p:guideLst>
        <p:guide orient="horz" pos="2160"/>
        <p:guide pos="3840"/>
      </p:guideLst>
    </p:cSldViewPr>
  </p:slideViewPr>
  <p:outlineViewPr>
    <p:cViewPr>
      <p:scale>
        <a:sx n="33" d="100"/>
        <a:sy n="33" d="100"/>
      </p:scale>
      <p:origin x="0" y="0"/>
    </p:cViewPr>
  </p:outlineViewPr>
  <p:notesTextViewPr>
    <p:cViewPr>
      <p:scale>
        <a:sx n="95" d="100"/>
        <a:sy n="95" d="100"/>
      </p:scale>
      <p:origin x="0" y="0"/>
    </p:cViewPr>
  </p:notesTextViewPr>
  <p:sorterViewPr>
    <p:cViewPr>
      <p:scale>
        <a:sx n="66" d="100"/>
        <a:sy n="66" d="100"/>
      </p:scale>
      <p:origin x="0" y="0"/>
    </p:cViewPr>
  </p:sorterViewPr>
  <p:notesViewPr>
    <p:cSldViewPr>
      <p:cViewPr varScale="1">
        <p:scale>
          <a:sx n="60" d="100"/>
          <a:sy n="60" d="100"/>
        </p:scale>
        <p:origin x="-2496"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324" cy="464315"/>
          </a:xfrm>
          <a:prstGeom prst="rect">
            <a:avLst/>
          </a:prstGeom>
        </p:spPr>
        <p:txBody>
          <a:bodyPr vert="horz" lIns="85818" tIns="42909" rIns="85818" bIns="42909" rtlCol="0"/>
          <a:lstStyle>
            <a:lvl1pPr algn="l">
              <a:defRPr sz="1100">
                <a:latin typeface="Arial" pitchFamily="34" charset="0"/>
              </a:defRPr>
            </a:lvl1pPr>
          </a:lstStyle>
          <a:p>
            <a:pPr>
              <a:defRPr/>
            </a:pPr>
            <a:endParaRPr lang="zh-CN" altLang="en-US"/>
          </a:p>
        </p:txBody>
      </p:sp>
      <p:sp>
        <p:nvSpPr>
          <p:cNvPr id="3" name="Date Placeholder 2"/>
          <p:cNvSpPr>
            <a:spLocks noGrp="1"/>
          </p:cNvSpPr>
          <p:nvPr>
            <p:ph type="dt" sz="quarter" idx="1"/>
          </p:nvPr>
        </p:nvSpPr>
        <p:spPr>
          <a:xfrm>
            <a:off x="3897951" y="1"/>
            <a:ext cx="2982324" cy="464315"/>
          </a:xfrm>
          <a:prstGeom prst="rect">
            <a:avLst/>
          </a:prstGeom>
        </p:spPr>
        <p:txBody>
          <a:bodyPr vert="horz" lIns="85818" tIns="42909" rIns="85818" bIns="42909" rtlCol="0"/>
          <a:lstStyle>
            <a:lvl1pPr algn="r">
              <a:defRPr sz="1100">
                <a:latin typeface="Arial" pitchFamily="34" charset="0"/>
              </a:defRPr>
            </a:lvl1pPr>
          </a:lstStyle>
          <a:p>
            <a:pPr>
              <a:defRPr/>
            </a:pPr>
            <a:fld id="{FD750A79-94F8-4E42-B5C7-DB977F3E1DAD}" type="datetimeFigureOut">
              <a:rPr lang="zh-CN" altLang="en-US"/>
              <a:pPr>
                <a:defRPr/>
              </a:pPr>
              <a:t>2021/5/12</a:t>
            </a:fld>
            <a:endParaRPr lang="zh-CN" altLang="en-US"/>
          </a:p>
        </p:txBody>
      </p:sp>
      <p:sp>
        <p:nvSpPr>
          <p:cNvPr id="4" name="Footer Placeholder 3"/>
          <p:cNvSpPr>
            <a:spLocks noGrp="1"/>
          </p:cNvSpPr>
          <p:nvPr>
            <p:ph type="ftr" sz="quarter" idx="2"/>
          </p:nvPr>
        </p:nvSpPr>
        <p:spPr>
          <a:xfrm>
            <a:off x="0" y="8830643"/>
            <a:ext cx="2982324" cy="464315"/>
          </a:xfrm>
          <a:prstGeom prst="rect">
            <a:avLst/>
          </a:prstGeom>
        </p:spPr>
        <p:txBody>
          <a:bodyPr vert="horz" lIns="85818" tIns="42909" rIns="85818" bIns="42909" rtlCol="0" anchor="b"/>
          <a:lstStyle>
            <a:lvl1pPr algn="l">
              <a:defRPr sz="1100">
                <a:latin typeface="Arial" pitchFamily="34" charset="0"/>
              </a:defRPr>
            </a:lvl1pPr>
          </a:lstStyle>
          <a:p>
            <a:pPr>
              <a:defRPr/>
            </a:pPr>
            <a:endParaRPr lang="zh-CN" altLang="en-US"/>
          </a:p>
        </p:txBody>
      </p:sp>
      <p:sp>
        <p:nvSpPr>
          <p:cNvPr id="5" name="Slide Number Placeholder 4"/>
          <p:cNvSpPr>
            <a:spLocks noGrp="1"/>
          </p:cNvSpPr>
          <p:nvPr>
            <p:ph type="sldNum" sz="quarter" idx="3"/>
          </p:nvPr>
        </p:nvSpPr>
        <p:spPr>
          <a:xfrm>
            <a:off x="3897951" y="8830643"/>
            <a:ext cx="2982324" cy="464315"/>
          </a:xfrm>
          <a:prstGeom prst="rect">
            <a:avLst/>
          </a:prstGeom>
        </p:spPr>
        <p:txBody>
          <a:bodyPr vert="horz" lIns="85818" tIns="42909" rIns="85818" bIns="42909" rtlCol="0" anchor="b"/>
          <a:lstStyle>
            <a:lvl1pPr algn="r">
              <a:defRPr sz="1100">
                <a:latin typeface="Arial" pitchFamily="34" charset="0"/>
              </a:defRPr>
            </a:lvl1pPr>
          </a:lstStyle>
          <a:p>
            <a:pPr>
              <a:defRPr/>
            </a:pPr>
            <a:fld id="{1DC91C8C-C63B-411B-B076-F38C9A338D7A}" type="slidenum">
              <a:rPr lang="zh-CN" altLang="en-US"/>
              <a:pPr>
                <a:defRPr/>
              </a:pPr>
              <a:t>‹#›</a:t>
            </a:fld>
            <a:endParaRPr lang="zh-CN" altLang="en-US"/>
          </a:p>
        </p:txBody>
      </p:sp>
    </p:spTree>
    <p:extLst>
      <p:ext uri="{BB962C8B-B14F-4D97-AF65-F5344CB8AC3E}">
        <p14:creationId xmlns:p14="http://schemas.microsoft.com/office/powerpoint/2010/main" val="26675668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82324" cy="464315"/>
          </a:xfrm>
          <a:prstGeom prst="rect">
            <a:avLst/>
          </a:prstGeom>
        </p:spPr>
        <p:txBody>
          <a:bodyPr vert="horz" wrap="square" lIns="90718" tIns="45359" rIns="90718" bIns="45359" numCol="1" anchor="t" anchorCtr="0" compatLnSpc="1">
            <a:prstTxWarp prst="textNoShape">
              <a:avLst/>
            </a:prstTxWarp>
          </a:bodyPr>
          <a:lstStyle>
            <a:lvl1pPr>
              <a:defRPr sz="1200">
                <a:latin typeface="Calibri" pitchFamily="34" charset="0"/>
              </a:defRPr>
            </a:lvl1pPr>
          </a:lstStyle>
          <a:p>
            <a:pPr>
              <a:defRPr/>
            </a:pPr>
            <a:endParaRPr lang="en-US" altLang="zh-CN"/>
          </a:p>
        </p:txBody>
      </p:sp>
      <p:sp>
        <p:nvSpPr>
          <p:cNvPr id="3" name="Date Placeholder 2"/>
          <p:cNvSpPr>
            <a:spLocks noGrp="1"/>
          </p:cNvSpPr>
          <p:nvPr>
            <p:ph type="dt" idx="1"/>
          </p:nvPr>
        </p:nvSpPr>
        <p:spPr>
          <a:xfrm>
            <a:off x="3897951" y="1"/>
            <a:ext cx="2982324" cy="464315"/>
          </a:xfrm>
          <a:prstGeom prst="rect">
            <a:avLst/>
          </a:prstGeom>
        </p:spPr>
        <p:txBody>
          <a:bodyPr vert="horz" wrap="square" lIns="90718" tIns="45359" rIns="90718" bIns="45359" numCol="1" anchor="t" anchorCtr="0" compatLnSpc="1">
            <a:prstTxWarp prst="textNoShape">
              <a:avLst/>
            </a:prstTxWarp>
          </a:bodyPr>
          <a:lstStyle>
            <a:lvl1pPr algn="r">
              <a:defRPr sz="1200">
                <a:latin typeface="Calibri" pitchFamily="34" charset="0"/>
              </a:defRPr>
            </a:lvl1pPr>
          </a:lstStyle>
          <a:p>
            <a:pPr>
              <a:defRPr/>
            </a:pPr>
            <a:fld id="{E38B4EDE-D9C4-4156-8C7A-EDE29903333A}" type="datetimeFigureOut">
              <a:rPr lang="en-US" altLang="zh-CN"/>
              <a:pPr>
                <a:defRPr/>
              </a:pPr>
              <a:t>5/12/2021</a:t>
            </a:fld>
            <a:endParaRPr lang="en-US" altLang="zh-CN"/>
          </a:p>
        </p:txBody>
      </p:sp>
      <p:sp>
        <p:nvSpPr>
          <p:cNvPr id="4" name="Slide Image Placeholder 3"/>
          <p:cNvSpPr>
            <a:spLocks noGrp="1" noRot="1" noChangeAspect="1"/>
          </p:cNvSpPr>
          <p:nvPr>
            <p:ph type="sldImg" idx="2"/>
          </p:nvPr>
        </p:nvSpPr>
        <p:spPr>
          <a:xfrm>
            <a:off x="342900" y="698500"/>
            <a:ext cx="6196013" cy="3486150"/>
          </a:xfrm>
          <a:prstGeom prst="rect">
            <a:avLst/>
          </a:prstGeom>
          <a:noFill/>
          <a:ln w="12700">
            <a:solidFill>
              <a:prstClr val="black"/>
            </a:solidFill>
          </a:ln>
        </p:spPr>
        <p:txBody>
          <a:bodyPr vert="horz" lIns="90718" tIns="45359" rIns="90718" bIns="45359" rtlCol="0" anchor="ctr"/>
          <a:lstStyle/>
          <a:p>
            <a:pPr lvl="0"/>
            <a:endParaRPr lang="en-US" noProof="0"/>
          </a:p>
        </p:txBody>
      </p:sp>
      <p:sp>
        <p:nvSpPr>
          <p:cNvPr id="5" name="Notes Placeholder 4"/>
          <p:cNvSpPr>
            <a:spLocks noGrp="1"/>
          </p:cNvSpPr>
          <p:nvPr>
            <p:ph type="body" sz="quarter" idx="3"/>
          </p:nvPr>
        </p:nvSpPr>
        <p:spPr>
          <a:xfrm>
            <a:off x="686335" y="4416764"/>
            <a:ext cx="5509144" cy="4181722"/>
          </a:xfrm>
          <a:prstGeom prst="rect">
            <a:avLst/>
          </a:prstGeom>
        </p:spPr>
        <p:txBody>
          <a:bodyPr vert="horz" lIns="90718" tIns="45359" rIns="90718" bIns="4535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643"/>
            <a:ext cx="2982324" cy="464315"/>
          </a:xfrm>
          <a:prstGeom prst="rect">
            <a:avLst/>
          </a:prstGeom>
        </p:spPr>
        <p:txBody>
          <a:bodyPr vert="horz" wrap="square" lIns="90718" tIns="45359" rIns="90718" bIns="45359" numCol="1" anchor="b" anchorCtr="0" compatLnSpc="1">
            <a:prstTxWarp prst="textNoShape">
              <a:avLst/>
            </a:prstTxWarp>
          </a:bodyPr>
          <a:lstStyle>
            <a:lvl1pPr>
              <a:defRPr sz="1200">
                <a:latin typeface="Calibri" pitchFamily="34" charset="0"/>
              </a:defRPr>
            </a:lvl1pPr>
          </a:lstStyle>
          <a:p>
            <a:pPr>
              <a:defRPr/>
            </a:pPr>
            <a:endParaRPr lang="en-US" altLang="zh-CN"/>
          </a:p>
        </p:txBody>
      </p:sp>
      <p:sp>
        <p:nvSpPr>
          <p:cNvPr id="7" name="Slide Number Placeholder 6"/>
          <p:cNvSpPr>
            <a:spLocks noGrp="1"/>
          </p:cNvSpPr>
          <p:nvPr>
            <p:ph type="sldNum" sz="quarter" idx="5"/>
          </p:nvPr>
        </p:nvSpPr>
        <p:spPr>
          <a:xfrm>
            <a:off x="3897951" y="8830643"/>
            <a:ext cx="2982324" cy="464315"/>
          </a:xfrm>
          <a:prstGeom prst="rect">
            <a:avLst/>
          </a:prstGeom>
        </p:spPr>
        <p:txBody>
          <a:bodyPr vert="horz" wrap="square" lIns="90718" tIns="45359" rIns="90718" bIns="45359" numCol="1" anchor="b" anchorCtr="0" compatLnSpc="1">
            <a:prstTxWarp prst="textNoShape">
              <a:avLst/>
            </a:prstTxWarp>
          </a:bodyPr>
          <a:lstStyle>
            <a:lvl1pPr algn="r">
              <a:defRPr sz="1200">
                <a:latin typeface="Calibri" pitchFamily="34" charset="0"/>
              </a:defRPr>
            </a:lvl1pPr>
          </a:lstStyle>
          <a:p>
            <a:pPr>
              <a:defRPr/>
            </a:pPr>
            <a:fld id="{85EF39B2-20AA-4777-9623-AB0B7F5CFD79}" type="slidenum">
              <a:rPr lang="en-US" altLang="zh-CN"/>
              <a:pPr>
                <a:defRPr/>
              </a:pPr>
              <a:t>‹#›</a:t>
            </a:fld>
            <a:endParaRPr lang="en-US" altLang="zh-CN"/>
          </a:p>
        </p:txBody>
      </p:sp>
    </p:spTree>
    <p:extLst>
      <p:ext uri="{BB962C8B-B14F-4D97-AF65-F5344CB8AC3E}">
        <p14:creationId xmlns:p14="http://schemas.microsoft.com/office/powerpoint/2010/main" val="253236909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bwMode="auto">
          <a:noFill/>
          <a:ln>
            <a:miter lim="800000"/>
            <a:headEnd/>
            <a:tailEnd/>
          </a:ln>
        </p:spPr>
        <p:txBody>
          <a:bodyPr/>
          <a:lstStyle/>
          <a:p>
            <a:fld id="{400B4863-2169-45B9-8C6A-6B8902905D91}" type="slidenum">
              <a:rPr lang="en-US" altLang="zh-CN" smtClean="0"/>
              <a:pPr/>
              <a:t>1</a:t>
            </a:fld>
            <a:endParaRPr lang="en-US" altLang="zh-CN"/>
          </a:p>
        </p:txBody>
      </p:sp>
      <p:sp>
        <p:nvSpPr>
          <p:cNvPr id="32771" name="Slide Image Placeholder 1"/>
          <p:cNvSpPr>
            <a:spLocks noGrp="1" noRot="1" noChangeAspect="1" noTextEdit="1"/>
          </p:cNvSpPr>
          <p:nvPr>
            <p:ph type="sldImg"/>
          </p:nvPr>
        </p:nvSpPr>
        <p:spPr bwMode="auto">
          <a:xfrm>
            <a:off x="344488" y="700088"/>
            <a:ext cx="6192837" cy="3484562"/>
          </a:xfrm>
          <a:noFill/>
          <a:ln>
            <a:solidFill>
              <a:srgbClr val="000000"/>
            </a:solidFill>
            <a:miter lim="800000"/>
            <a:headEnd/>
            <a:tailEnd/>
          </a:ln>
        </p:spPr>
      </p:sp>
      <p:sp>
        <p:nvSpPr>
          <p:cNvPr id="32772" name="Notes Placeholder 2"/>
          <p:cNvSpPr>
            <a:spLocks noGrp="1"/>
          </p:cNvSpPr>
          <p:nvPr>
            <p:ph type="body" idx="1"/>
          </p:nvPr>
        </p:nvSpPr>
        <p:spPr bwMode="auto">
          <a:xfrm>
            <a:off x="686335" y="4416764"/>
            <a:ext cx="5509144" cy="4180279"/>
          </a:xfrm>
          <a:noFill/>
        </p:spPr>
        <p:txBody>
          <a:bodyPr wrap="square" lIns="88936" tIns="44469" rIns="88936" bIns="44469"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大家好！我今天分享的文章是</a:t>
            </a:r>
            <a:r>
              <a:rPr lang="en-US" altLang="zh-CN" dirty="0" err="1" smtClean="0"/>
              <a:t>CardioCam</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利用移动设备上的</a:t>
            </a:r>
            <a:r>
              <a:rPr lang="zh-CN" altLang="en-US" sz="1200" kern="1200" dirty="0" smtClean="0">
                <a:solidFill>
                  <a:schemeClr val="tx1"/>
                </a:solidFill>
                <a:effectLst/>
                <a:latin typeface="+mn-lt"/>
                <a:ea typeface="+mn-ea"/>
                <a:cs typeface="+mn-cs"/>
              </a:rPr>
              <a:t>摄像头</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通过</a:t>
            </a:r>
            <a:r>
              <a:rPr lang="zh-CN" altLang="en-US" sz="1200" kern="1200" dirty="0" smtClean="0">
                <a:solidFill>
                  <a:schemeClr val="tx1"/>
                </a:solidFill>
                <a:effectLst/>
                <a:latin typeface="+mn-lt"/>
                <a:ea typeface="+mn-ea"/>
                <a:cs typeface="+mn-cs"/>
              </a:rPr>
              <a:t>心跳</a:t>
            </a:r>
            <a:r>
              <a:rPr lang="zh-CN" altLang="en-US" sz="1200" kern="1200" dirty="0" smtClean="0">
                <a:solidFill>
                  <a:schemeClr val="tx1"/>
                </a:solidFill>
                <a:effectLst/>
                <a:latin typeface="+mn-lt"/>
                <a:ea typeface="+mn-ea"/>
                <a:cs typeface="+mn-cs"/>
              </a:rPr>
              <a:t>信号</a:t>
            </a:r>
            <a:r>
              <a:rPr lang="en-US" altLang="zh-CN" sz="1200" kern="1200" baseline="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进行</a:t>
            </a:r>
            <a:r>
              <a:rPr lang="zh-CN" altLang="en-US" sz="1200" kern="1200" dirty="0" smtClean="0">
                <a:solidFill>
                  <a:schemeClr val="tx1"/>
                </a:solidFill>
                <a:effectLst/>
                <a:latin typeface="+mn-lt"/>
                <a:ea typeface="+mn-ea"/>
                <a:cs typeface="+mn-cs"/>
              </a:rPr>
              <a:t>用户认证，</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这篇文章发表于</a:t>
            </a:r>
            <a:r>
              <a:rPr lang="en-US" altLang="zh-CN" dirty="0" err="1" smtClean="0"/>
              <a:t>mobisys</a:t>
            </a:r>
            <a:r>
              <a:rPr lang="en-US" altLang="zh-CN" dirty="0" smtClean="0"/>
              <a:t> 2019</a:t>
            </a:r>
          </a:p>
          <a:p>
            <a:r>
              <a:rPr lang="zh-CN" altLang="en-US" dirty="0" smtClean="0"/>
              <a:t>一共五位作者，分别来自罗格斯大学和 </a:t>
            </a:r>
            <a:r>
              <a:rPr lang="zh-CN" altLang="en-US" sz="1200" b="0" i="0" kern="1200" dirty="0" smtClean="0">
                <a:solidFill>
                  <a:schemeClr val="tx1"/>
                </a:solidFill>
                <a:effectLst/>
                <a:latin typeface="+mn-lt"/>
                <a:ea typeface="+mn-ea"/>
                <a:cs typeface="+mn-cs"/>
              </a:rPr>
              <a:t>印第安纳大学与普渡大学联合分校</a:t>
            </a:r>
            <a:endParaRPr lang="zh-CN" altLang="zh-CN" dirty="0"/>
          </a:p>
        </p:txBody>
      </p:sp>
      <p:sp>
        <p:nvSpPr>
          <p:cNvPr id="32773" name="Slide Number Placeholder 3"/>
          <p:cNvSpPr txBox="1">
            <a:spLocks noGrp="1"/>
          </p:cNvSpPr>
          <p:nvPr/>
        </p:nvSpPr>
        <p:spPr bwMode="auto">
          <a:xfrm>
            <a:off x="3897951" y="8830643"/>
            <a:ext cx="2982324" cy="464315"/>
          </a:xfrm>
          <a:prstGeom prst="rect">
            <a:avLst/>
          </a:prstGeom>
          <a:noFill/>
          <a:ln w="9525">
            <a:noFill/>
            <a:miter lim="800000"/>
            <a:headEnd/>
            <a:tailEnd/>
          </a:ln>
        </p:spPr>
        <p:txBody>
          <a:bodyPr lIns="88936" tIns="44469" rIns="88936" bIns="44469" anchor="b"/>
          <a:lstStyle/>
          <a:p>
            <a:pPr algn="r" defTabSz="893212"/>
            <a:fld id="{84162D9F-2940-4A09-AF8D-11B64075AAF7}" type="slidenum">
              <a:rPr lang="en-US" altLang="zh-CN" sz="1200">
                <a:latin typeface="Calibri" pitchFamily="34" charset="0"/>
              </a:rPr>
              <a:pPr algn="r" defTabSz="893212"/>
              <a:t>1</a:t>
            </a:fld>
            <a:endParaRPr lang="en-US" altLang="zh-CN" sz="1200" dirty="0">
              <a:latin typeface="Calibri" pitchFamily="34" charset="0"/>
            </a:endParaRPr>
          </a:p>
        </p:txBody>
      </p:sp>
    </p:spTree>
    <p:extLst>
      <p:ext uri="{BB962C8B-B14F-4D97-AF65-F5344CB8AC3E}">
        <p14:creationId xmlns:p14="http://schemas.microsoft.com/office/powerpoint/2010/main" val="3184833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沿着这个方向上，这篇文章提出</a:t>
            </a:r>
            <a:r>
              <a:rPr lang="en-US" altLang="zh-CN" sz="1200" kern="1200" dirty="0" err="1" smtClean="0">
                <a:solidFill>
                  <a:schemeClr val="tx1"/>
                </a:solidFill>
                <a:effectLst/>
                <a:latin typeface="+mn-lt"/>
                <a:ea typeface="+mn-ea"/>
                <a:cs typeface="+mn-cs"/>
              </a:rPr>
              <a:t>CardioCam</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它可以利用移动设备或物联网设备上的内置摄像头验证用户的心脏生物特征</a:t>
            </a:r>
            <a:r>
              <a:rPr lang="zh-CN" altLang="en-US" dirty="0" smtClean="0"/>
              <a:t/>
            </a:r>
            <a:br>
              <a:rPr lang="zh-CN" altLang="en-US" dirty="0" smtClean="0"/>
            </a:br>
            <a:r>
              <a:rPr lang="zh-CN" altLang="en-US" dirty="0" smtClean="0"/>
              <a:t>这个系统是</a:t>
            </a:r>
            <a:r>
              <a:rPr lang="zh-CN" altLang="en-US" sz="1200" b="0" i="0" kern="1200" dirty="0" smtClean="0">
                <a:solidFill>
                  <a:schemeClr val="tx1"/>
                </a:solidFill>
                <a:effectLst/>
                <a:latin typeface="+mn-lt"/>
                <a:ea typeface="+mn-ea"/>
                <a:cs typeface="+mn-cs"/>
              </a:rPr>
              <a:t>从指尖捕捉人的心脏特征，这个特征是内在的，独特的和非意志的</a:t>
            </a:r>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鲁棒地验证用户，并能抵御欺骗攻击</a:t>
            </a:r>
            <a:endParaRPr 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最大的特点是</a:t>
            </a:r>
            <a:r>
              <a:rPr lang="zh-CN" altLang="en-US" sz="1200" b="0" i="0" kern="1200" dirty="0" smtClean="0">
                <a:solidFill>
                  <a:schemeClr val="tx1"/>
                </a:solidFill>
                <a:effectLst/>
                <a:latin typeface="+mn-lt"/>
                <a:ea typeface="+mn-ea"/>
                <a:cs typeface="+mn-cs"/>
              </a:rPr>
              <a:t>可广泛应用于移动</a:t>
            </a:r>
            <a:r>
              <a:rPr lang="zh-CN" altLang="en-US" sz="1200" b="0" i="0" kern="1200" dirty="0" smtClean="0">
                <a:solidFill>
                  <a:schemeClr val="tx1"/>
                </a:solidFill>
                <a:effectLst/>
                <a:latin typeface="+mn-lt"/>
                <a:ea typeface="+mn-ea"/>
                <a:cs typeface="+mn-cs"/>
              </a:rPr>
              <a:t>和物联网设备</a:t>
            </a:r>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10</a:t>
            </a:fld>
            <a:endParaRPr lang="en-US" altLang="zh-CN"/>
          </a:p>
        </p:txBody>
      </p:sp>
    </p:spTree>
    <p:extLst>
      <p:ext uri="{BB962C8B-B14F-4D97-AF65-F5344CB8AC3E}">
        <p14:creationId xmlns:p14="http://schemas.microsoft.com/office/powerpoint/2010/main" val="1531765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idea</a:t>
            </a:r>
            <a:r>
              <a:rPr lang="zh-CN" altLang="en-US" sz="1200" b="0" i="0" kern="1200" dirty="0" smtClean="0">
                <a:solidFill>
                  <a:schemeClr val="tx1"/>
                </a:solidFill>
                <a:effectLst/>
                <a:latin typeface="+mn-lt"/>
                <a:ea typeface="+mn-ea"/>
                <a:cs typeface="+mn-cs"/>
              </a:rPr>
              <a:t>是：</a:t>
            </a:r>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借助移动设备上无处不在的内置摄像头和闪光灯，利用心脏生物特征识别技术来验证用户的身份。</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在闪关灯的照明下，内置摄像头将以视频帧的形式捕捉与心脏运动模式相关的指尖血流。</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整个过程只需用户将手指按在相机上即可，用时约</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11</a:t>
            </a:fld>
            <a:endParaRPr lang="en-US" altLang="zh-CN"/>
          </a:p>
        </p:txBody>
      </p:sp>
    </p:spTree>
    <p:extLst>
      <p:ext uri="{BB962C8B-B14F-4D97-AF65-F5344CB8AC3E}">
        <p14:creationId xmlns:p14="http://schemas.microsoft.com/office/powerpoint/2010/main" val="82205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现在面临的问题就是能否利用这种心脏运动模式来验证合法用户并拒绝攻击者</a:t>
            </a:r>
            <a:r>
              <a:rPr lang="en-US" altLang="zh-CN"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12</a:t>
            </a:fld>
            <a:endParaRPr lang="en-US" altLang="zh-CN"/>
          </a:p>
        </p:txBody>
      </p:sp>
    </p:spTree>
    <p:extLst>
      <p:ext uri="{BB962C8B-B14F-4D97-AF65-F5344CB8AC3E}">
        <p14:creationId xmlns:p14="http://schemas.microsoft.com/office/powerpoint/2010/main" val="192383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在进行系统设计介绍之前，我们先来看一下人体的血管分布图</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从左图可以看到，心脏持续的将血液泵入外部的血管 包括指尖的血管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人类的心动周期分为四个阶段，右图展示的</a:t>
            </a:r>
            <a:r>
              <a:rPr lang="zh-CN" altLang="en-US" sz="1200" b="0" i="0" kern="1200" dirty="0" smtClean="0">
                <a:solidFill>
                  <a:schemeClr val="tx1"/>
                </a:solidFill>
                <a:effectLst/>
                <a:latin typeface="+mn-lt"/>
                <a:ea typeface="+mn-ea"/>
                <a:cs typeface="+mn-cs"/>
              </a:rPr>
              <a:t>那样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所以</a:t>
            </a:r>
            <a:r>
              <a:rPr lang="zh-CN" altLang="en-US" sz="1200" b="0" i="0" kern="1200" dirty="0" smtClean="0">
                <a:solidFill>
                  <a:schemeClr val="tx1"/>
                </a:solidFill>
                <a:effectLst/>
                <a:latin typeface="+mn-lt"/>
                <a:ea typeface="+mn-ea"/>
                <a:cs typeface="+mn-cs"/>
              </a:rPr>
              <a:t>我们可以根据血管中血流变化捕获心脏周期</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由于心血管系统存在的生理差异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心脏大小、形状、组织等</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，不同的人有不同的心肌收缩和舒张幅度。</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因此，血管内的血流在不同个体的心脏周期内具有独特的变化趋势</a:t>
            </a:r>
            <a:r>
              <a:rPr lang="zh-CN" altLang="en-US" sz="1200" kern="1200" dirty="0" smtClean="0">
                <a:solidFill>
                  <a:schemeClr val="tx1"/>
                </a:solidFill>
                <a:effectLst/>
                <a:latin typeface="+mn-lt"/>
                <a:ea typeface="+mn-ea"/>
                <a:cs typeface="+mn-cs"/>
              </a:rPr>
              <a:t>。而</a:t>
            </a:r>
            <a:r>
              <a:rPr lang="zh-CN" altLang="en-US" sz="1200" kern="1200" dirty="0" smtClean="0">
                <a:solidFill>
                  <a:schemeClr val="tx1"/>
                </a:solidFill>
                <a:effectLst/>
                <a:latin typeface="+mn-lt"/>
                <a:ea typeface="+mn-ea"/>
                <a:cs typeface="+mn-cs"/>
              </a:rPr>
              <a:t>现有的研究已经证明了这种心脏生物特征在大量人群中的独特性。</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13</a:t>
            </a:fld>
            <a:endParaRPr lang="en-US" altLang="zh-CN"/>
          </a:p>
        </p:txBody>
      </p:sp>
    </p:spTree>
    <p:extLst>
      <p:ext uri="{BB962C8B-B14F-4D97-AF65-F5344CB8AC3E}">
        <p14:creationId xmlns:p14="http://schemas.microsoft.com/office/powerpoint/2010/main" val="1487701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本文的观察是</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通过智能手机上的闪光灯照亮指尖皮肤，内置摄像头可以持续观察血流变化引起的光吸收变化，其中蕴含了独特的心脏特征。</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因此就可以从视频帧的像素值中提取心脏周期</a:t>
            </a:r>
            <a:r>
              <a:rPr lang="zh-CN" altLang="en-US" dirty="0" smtClean="0"/>
              <a:t/>
            </a:r>
            <a:br>
              <a:rPr lang="zh-CN" altLang="en-US" dirty="0" smtClean="0"/>
            </a:b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右图显示了两个不同用户在三个心脏周期内红色通道的光强变化。</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很明显，两个用户表现出不同的心脏运动模式，这证实了智能手机摄像头可以捕捉到独特的心脏特征。</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14</a:t>
            </a:fld>
            <a:endParaRPr lang="en-US" altLang="zh-CN"/>
          </a:p>
        </p:txBody>
      </p:sp>
    </p:spTree>
    <p:extLst>
      <p:ext uri="{BB962C8B-B14F-4D97-AF65-F5344CB8AC3E}">
        <p14:creationId xmlns:p14="http://schemas.microsoft.com/office/powerpoint/2010/main" val="627853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虽然</a:t>
            </a:r>
            <a:r>
              <a:rPr lang="en-US" altLang="zh-CN" sz="1200" b="0" i="0" kern="1200" dirty="0" smtClean="0">
                <a:solidFill>
                  <a:schemeClr val="tx1"/>
                </a:solidFill>
                <a:effectLst/>
                <a:latin typeface="+mn-lt"/>
                <a:ea typeface="+mn-ea"/>
                <a:cs typeface="+mn-cs"/>
              </a:rPr>
              <a:t>idea</a:t>
            </a:r>
            <a:r>
              <a:rPr lang="zh-CN" altLang="en-US" sz="1200" b="0" i="0" kern="1200" dirty="0" smtClean="0">
                <a:solidFill>
                  <a:schemeClr val="tx1"/>
                </a:solidFill>
                <a:effectLst/>
                <a:latin typeface="+mn-lt"/>
                <a:ea typeface="+mn-ea"/>
                <a:cs typeface="+mn-cs"/>
              </a:rPr>
              <a:t>看起来很直接可行，但是实现也比较困难，主要有以下挑战：</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 </a:t>
            </a:r>
            <a:r>
              <a:rPr lang="zh-CN" altLang="en-US" sz="1200" b="0" i="0" kern="1200" dirty="0" smtClean="0">
                <a:solidFill>
                  <a:schemeClr val="tx1"/>
                </a:solidFill>
                <a:effectLst/>
                <a:latin typeface="+mn-lt"/>
                <a:ea typeface="+mn-ea"/>
                <a:cs typeface="+mn-cs"/>
              </a:rPr>
              <a:t>心脏运动模式很容易受到各种环境光照条件的影响</a:t>
            </a:r>
            <a:r>
              <a:rPr lang="zh-CN" altLang="en-US" dirty="0" smtClean="0"/>
              <a:t/>
            </a:r>
            <a:br>
              <a:rPr lang="zh-CN" altLang="en-US" dirty="0" smtClean="0"/>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 </a:t>
            </a:r>
            <a:r>
              <a:rPr lang="zh-CN" altLang="en-US" sz="1200" b="0" i="0" kern="1200" dirty="0" smtClean="0">
                <a:solidFill>
                  <a:schemeClr val="tx1"/>
                </a:solidFill>
                <a:effectLst/>
                <a:latin typeface="+mn-lt"/>
                <a:ea typeface="+mn-ea"/>
                <a:cs typeface="+mn-cs"/>
              </a:rPr>
              <a:t>指尖按压的位置和压力会影响心脏测量结果的可靠性</a:t>
            </a:r>
            <a:r>
              <a:rPr lang="zh-CN" altLang="en-US" dirty="0" smtClean="0"/>
              <a:t/>
            </a:r>
            <a:br>
              <a:rPr lang="zh-CN" altLang="en-US" dirty="0" smtClean="0"/>
            </a:br>
            <a:endParaRPr lang="zh-CN" altLang="en-US"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3.</a:t>
            </a:r>
            <a:r>
              <a:rPr lang="en-US" altLang="zh-CN"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心跳随着动作和人类情绪的变化而变化</a:t>
            </a:r>
            <a:endParaRPr lang="en-US" altLang="zh-CN"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15</a:t>
            </a:fld>
            <a:endParaRPr lang="en-US" altLang="zh-CN"/>
          </a:p>
        </p:txBody>
      </p:sp>
    </p:spTree>
    <p:extLst>
      <p:ext uri="{BB962C8B-B14F-4D97-AF65-F5344CB8AC3E}">
        <p14:creationId xmlns:p14="http://schemas.microsoft.com/office/powerpoint/2010/main" val="1209617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normAutofit/>
          </a:bodyPr>
          <a:lstStyle/>
          <a:p>
            <a:r>
              <a:rPr lang="zh-CN" altLang="en-US" dirty="0" smtClean="0"/>
              <a:t>接下来是整个系统的工作流程</a:t>
            </a:r>
            <a:endParaRPr lang="en-US" altLang="zh-CN" dirty="0" smtClean="0"/>
          </a:p>
          <a:p>
            <a:r>
              <a:rPr lang="zh-CN" altLang="en-US" dirty="0" smtClean="0"/>
              <a:t>首先是</a:t>
            </a:r>
            <a:r>
              <a:rPr lang="zh-CN" altLang="en-US" sz="1200" b="1" kern="1200" dirty="0" smtClean="0">
                <a:solidFill>
                  <a:schemeClr val="tx1"/>
                </a:solidFill>
                <a:effectLst/>
                <a:latin typeface="+mn-lt"/>
                <a:ea typeface="+mn-ea"/>
                <a:cs typeface="+mn-cs"/>
              </a:rPr>
              <a:t>数据采集模块</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当检测到摄像头被指尖覆盖时，闪光灯被打开，在闪光灯的照明下，内置摄像头将以视频帧的形式捕捉指尖血流。</a:t>
            </a:r>
          </a:p>
          <a:p>
            <a:endParaRPr lang="en-US" altLang="zh-CN" dirty="0" smtClean="0"/>
          </a:p>
          <a:p>
            <a:r>
              <a:rPr lang="zh-CN" altLang="en-US" sz="1200" kern="1200" dirty="0" smtClean="0">
                <a:solidFill>
                  <a:schemeClr val="tx1"/>
                </a:solidFill>
                <a:effectLst/>
                <a:latin typeface="+mn-lt"/>
                <a:ea typeface="+mn-ea"/>
                <a:cs typeface="+mn-cs"/>
              </a:rPr>
              <a:t>在心脏运动推导之前，</a:t>
            </a:r>
            <a:r>
              <a:rPr lang="zh-CN" altLang="en-US" sz="1200" kern="1200" dirty="0" smtClean="0">
                <a:solidFill>
                  <a:schemeClr val="tx1"/>
                </a:solidFill>
                <a:effectLst/>
                <a:latin typeface="+mn-lt"/>
                <a:ea typeface="+mn-ea"/>
                <a:cs typeface="+mn-cs"/>
              </a:rPr>
              <a:t>先进行摄像头</a:t>
            </a:r>
            <a:r>
              <a:rPr lang="zh-CN" altLang="en-US" sz="1200" kern="1200" dirty="0" smtClean="0">
                <a:solidFill>
                  <a:schemeClr val="tx1"/>
                </a:solidFill>
                <a:effectLst/>
                <a:latin typeface="+mn-lt"/>
                <a:ea typeface="+mn-ea"/>
                <a:cs typeface="+mn-cs"/>
              </a:rPr>
              <a:t>参数调</a:t>
            </a:r>
            <a:r>
              <a:rPr lang="zh-CN" altLang="en-US" sz="1200" kern="1200" dirty="0" smtClean="0">
                <a:solidFill>
                  <a:schemeClr val="tx1"/>
                </a:solidFill>
                <a:effectLst/>
                <a:latin typeface="+mn-lt"/>
                <a:ea typeface="+mn-ea"/>
                <a:cs typeface="+mn-cs"/>
              </a:rPr>
              <a:t>优，也就是</a:t>
            </a:r>
            <a:r>
              <a:rPr lang="zh-CN" altLang="en-US" sz="1200" kern="1200" dirty="0" smtClean="0">
                <a:solidFill>
                  <a:schemeClr val="tx1"/>
                </a:solidFill>
                <a:effectLst/>
                <a:latin typeface="+mn-lt"/>
                <a:ea typeface="+mn-ea"/>
                <a:cs typeface="+mn-cs"/>
              </a:rPr>
              <a:t>左边这一部分，这是一种基于梯度的优化技术，通过调整闪光灯强度、</a:t>
            </a:r>
            <a:r>
              <a:rPr lang="en-US" altLang="zh-CN" sz="1200" kern="1200" dirty="0" smtClean="0">
                <a:solidFill>
                  <a:schemeClr val="tx1"/>
                </a:solidFill>
                <a:effectLst/>
                <a:latin typeface="+mn-lt"/>
                <a:ea typeface="+mn-ea"/>
                <a:cs typeface="+mn-cs"/>
              </a:rPr>
              <a:t>ISO</a:t>
            </a:r>
            <a:r>
              <a:rPr lang="zh-CN" altLang="en-US" sz="1200" kern="1200" dirty="0" smtClean="0">
                <a:solidFill>
                  <a:schemeClr val="tx1"/>
                </a:solidFill>
                <a:effectLst/>
                <a:latin typeface="+mn-lt"/>
                <a:ea typeface="+mn-ea"/>
                <a:cs typeface="+mn-cs"/>
              </a:rPr>
              <a:t>（感光度）来补充环境光的变化。</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然后，通过</a:t>
            </a:r>
            <a:r>
              <a:rPr lang="zh-CN" altLang="en-US" sz="1200" b="1" kern="1200" dirty="0" smtClean="0">
                <a:solidFill>
                  <a:schemeClr val="tx1"/>
                </a:solidFill>
                <a:effectLst/>
                <a:latin typeface="+mn-lt"/>
                <a:ea typeface="+mn-ea"/>
                <a:cs typeface="+mn-cs"/>
              </a:rPr>
              <a:t>动态</a:t>
            </a:r>
            <a:r>
              <a:rPr lang="zh-CN" altLang="en-US" sz="1200" b="1" kern="1200" dirty="0" smtClean="0">
                <a:solidFill>
                  <a:schemeClr val="tx1"/>
                </a:solidFill>
                <a:effectLst/>
                <a:latin typeface="+mn-lt"/>
                <a:ea typeface="+mn-ea"/>
                <a:cs typeface="+mn-cs"/>
              </a:rPr>
              <a:t>心跳波</a:t>
            </a:r>
            <a:r>
              <a:rPr lang="zh-CN" altLang="en-US" sz="1200" b="1" kern="1200" dirty="0" smtClean="0">
                <a:solidFill>
                  <a:schemeClr val="tx1"/>
                </a:solidFill>
                <a:effectLst/>
                <a:latin typeface="+mn-lt"/>
                <a:ea typeface="+mn-ea"/>
                <a:cs typeface="+mn-cs"/>
              </a:rPr>
              <a:t>提取模块</a:t>
            </a:r>
            <a:r>
              <a:rPr lang="zh-CN" altLang="en-US" sz="1200" kern="1200" dirty="0" smtClean="0">
                <a:solidFill>
                  <a:schemeClr val="tx1"/>
                </a:solidFill>
                <a:effectLst/>
                <a:latin typeface="+mn-lt"/>
                <a:ea typeface="+mn-ea"/>
                <a:cs typeface="+mn-cs"/>
              </a:rPr>
              <a:t>从采集的视频帧中提取可靠的心脏运动模式</a:t>
            </a:r>
            <a:r>
              <a:rPr lang="zh-CN" altLang="en-US" sz="1200" kern="1200" dirty="0" smtClean="0">
                <a:solidFill>
                  <a:schemeClr val="tx1"/>
                </a:solidFill>
                <a:effectLst/>
                <a:latin typeface="+mn-lt"/>
                <a:ea typeface="+mn-ea"/>
                <a:cs typeface="+mn-cs"/>
              </a:rPr>
              <a:t>。这里包含一个动态</a:t>
            </a:r>
            <a:r>
              <a:rPr lang="zh-CN" altLang="en-US" sz="1200" kern="1200" dirty="0" smtClean="0">
                <a:solidFill>
                  <a:schemeClr val="tx1"/>
                </a:solidFill>
                <a:effectLst/>
                <a:latin typeface="+mn-lt"/>
                <a:ea typeface="+mn-ea"/>
                <a:cs typeface="+mn-cs"/>
              </a:rPr>
              <a:t>像素选择方法，</a:t>
            </a:r>
            <a:r>
              <a:rPr lang="zh-CN" altLang="en-US" sz="1200" kern="1200" dirty="0" smtClean="0">
                <a:solidFill>
                  <a:schemeClr val="tx1"/>
                </a:solidFill>
                <a:effectLst/>
                <a:latin typeface="+mn-lt"/>
                <a:ea typeface="+mn-ea"/>
                <a:cs typeface="+mn-cs"/>
              </a:rPr>
              <a:t>只提取对心跳运动</a:t>
            </a:r>
            <a:r>
              <a:rPr lang="zh-CN" altLang="en-US" sz="1200" kern="1200" dirty="0" smtClean="0">
                <a:solidFill>
                  <a:schemeClr val="tx1"/>
                </a:solidFill>
                <a:effectLst/>
                <a:latin typeface="+mn-lt"/>
                <a:ea typeface="+mn-ea"/>
                <a:cs typeface="+mn-cs"/>
              </a:rPr>
              <a:t>最敏感的像素子集，以提高心脏测量的信噪比。</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在</a:t>
            </a:r>
            <a:r>
              <a:rPr lang="zh-CN" altLang="en-US" sz="1200" b="1" kern="1200" dirty="0" smtClean="0">
                <a:solidFill>
                  <a:schemeClr val="tx1"/>
                </a:solidFill>
                <a:effectLst/>
                <a:latin typeface="+mn-lt"/>
                <a:ea typeface="+mn-ea"/>
                <a:cs typeface="+mn-cs"/>
              </a:rPr>
              <a:t>心脏生物特征提取模块</a:t>
            </a:r>
            <a:r>
              <a:rPr lang="zh-CN" altLang="en-US" sz="1200" kern="1200" dirty="0" smtClean="0">
                <a:solidFill>
                  <a:schemeClr val="tx1"/>
                </a:solidFill>
                <a:effectLst/>
                <a:latin typeface="+mn-lt"/>
                <a:ea typeface="+mn-ea"/>
                <a:cs typeface="+mn-cs"/>
              </a:rPr>
              <a:t>中，</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从</a:t>
            </a:r>
            <a:r>
              <a:rPr lang="zh-CN" altLang="en-US" sz="1200" kern="1200" dirty="0" smtClean="0">
                <a:solidFill>
                  <a:schemeClr val="tx1"/>
                </a:solidFill>
                <a:effectLst/>
                <a:latin typeface="+mn-lt"/>
                <a:ea typeface="+mn-ea"/>
                <a:cs typeface="+mn-cs"/>
              </a:rPr>
              <a:t>心脏测量数据中提取</a:t>
            </a:r>
            <a:r>
              <a:rPr lang="en-US" altLang="zh-CN" sz="1200" kern="1200" dirty="0" smtClean="0">
                <a:solidFill>
                  <a:schemeClr val="tx1"/>
                </a:solidFill>
                <a:effectLst/>
                <a:latin typeface="+mn-lt"/>
                <a:ea typeface="+mn-ea"/>
                <a:cs typeface="+mn-cs"/>
              </a:rPr>
              <a:t>30</a:t>
            </a:r>
            <a:r>
              <a:rPr lang="zh-CN" altLang="en-US" sz="1200" kern="1200" dirty="0" smtClean="0">
                <a:solidFill>
                  <a:schemeClr val="tx1"/>
                </a:solidFill>
                <a:effectLst/>
                <a:latin typeface="+mn-lt"/>
                <a:ea typeface="+mn-ea"/>
                <a:cs typeface="+mn-cs"/>
              </a:rPr>
              <a:t>个收缩期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舒张期</a:t>
            </a:r>
            <a:r>
              <a:rPr lang="zh-CN" altLang="en-US" sz="1200" kern="1200" dirty="0" smtClean="0">
                <a:solidFill>
                  <a:schemeClr val="tx1"/>
                </a:solidFill>
                <a:effectLst/>
                <a:latin typeface="+mn-lt"/>
                <a:ea typeface="+mn-ea"/>
                <a:cs typeface="+mn-cs"/>
              </a:rPr>
              <a:t>特征和</a:t>
            </a:r>
            <a:r>
              <a:rPr lang="en-US" altLang="zh-CN" sz="1200" kern="1200" dirty="0" smtClean="0">
                <a:solidFill>
                  <a:schemeClr val="tx1"/>
                </a:solidFill>
                <a:effectLst/>
                <a:latin typeface="+mn-lt"/>
                <a:ea typeface="+mn-ea"/>
                <a:cs typeface="+mn-cs"/>
              </a:rPr>
              <a:t>36</a:t>
            </a:r>
            <a:r>
              <a:rPr lang="zh-CN" altLang="en-US" sz="1200" kern="1200" dirty="0" smtClean="0">
                <a:solidFill>
                  <a:schemeClr val="tx1"/>
                </a:solidFill>
                <a:effectLst/>
                <a:latin typeface="+mn-lt"/>
                <a:ea typeface="+mn-ea"/>
                <a:cs typeface="+mn-cs"/>
              </a:rPr>
              <a:t>个非基准特征。</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最后，</a:t>
            </a:r>
            <a:r>
              <a:rPr lang="zh-CN" altLang="en-US" sz="1200" b="1" kern="1200" dirty="0" smtClean="0">
                <a:solidFill>
                  <a:schemeClr val="tx1"/>
                </a:solidFill>
                <a:effectLst/>
                <a:latin typeface="+mn-lt"/>
                <a:ea typeface="+mn-ea"/>
                <a:cs typeface="+mn-cs"/>
              </a:rPr>
              <a:t>用户验证模型通过</a:t>
            </a:r>
            <a:r>
              <a:rPr lang="zh-CN" altLang="en-US" sz="1200" kern="1200" dirty="0" smtClean="0">
                <a:solidFill>
                  <a:schemeClr val="tx1"/>
                </a:solidFill>
                <a:effectLst/>
                <a:latin typeface="+mn-lt"/>
                <a:ea typeface="+mn-ea"/>
                <a:cs typeface="+mn-cs"/>
              </a:rPr>
              <a:t>将新的心脏观察结果与预定义的用户配置文件进行匹配</a:t>
            </a:r>
            <a:r>
              <a:rPr lang="zh-CN" altLang="en-US" sz="1200" kern="1200" dirty="0" smtClean="0">
                <a:solidFill>
                  <a:schemeClr val="tx1"/>
                </a:solidFill>
                <a:effectLst/>
                <a:latin typeface="+mn-lt"/>
                <a:ea typeface="+mn-ea"/>
                <a:cs typeface="+mn-cs"/>
              </a:rPr>
              <a:t>来进行用户</a:t>
            </a:r>
            <a:r>
              <a:rPr lang="zh-CN" altLang="en-US" sz="1200" kern="1200" dirty="0" smtClean="0">
                <a:solidFill>
                  <a:schemeClr val="tx1"/>
                </a:solidFill>
                <a:effectLst/>
                <a:latin typeface="+mn-lt"/>
                <a:ea typeface="+mn-ea"/>
                <a:cs typeface="+mn-cs"/>
              </a:rPr>
              <a:t>验证。</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如果特征摘要与用户配置文件的欧氏距离在一定范围内，则验证成功。否则，它将失败并拒绝访问请求。</a:t>
            </a:r>
          </a:p>
          <a:p>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16</a:t>
            </a:fld>
            <a:endParaRPr lang="en-US" altLang="zh-CN"/>
          </a:p>
        </p:txBody>
      </p:sp>
    </p:spTree>
    <p:extLst>
      <p:ext uri="{BB962C8B-B14F-4D97-AF65-F5344CB8AC3E}">
        <p14:creationId xmlns:p14="http://schemas.microsoft.com/office/powerpoint/2010/main" val="98010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17</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pPr lvl="0"/>
            <a:r>
              <a:rPr lang="zh-CN" altLang="en-US" dirty="0" smtClean="0"/>
              <a:t>下面是每一个模块的细节</a:t>
            </a:r>
            <a:endParaRPr lang="en-US" altLang="zh-CN" dirty="0" smtClean="0"/>
          </a:p>
          <a:p>
            <a:pPr lvl="0"/>
            <a:r>
              <a:rPr lang="zh-CN" altLang="en-US" sz="1200" b="0" i="0" kern="1200" dirty="0" smtClean="0">
                <a:solidFill>
                  <a:schemeClr val="tx1"/>
                </a:solidFill>
                <a:effectLst/>
                <a:latin typeface="+mn-lt"/>
                <a:ea typeface="+mn-ea"/>
                <a:cs typeface="+mn-cs"/>
              </a:rPr>
              <a:t>首先是指尖触摸检测</a:t>
            </a:r>
            <a:endParaRPr lang="en-US" altLang="zh-CN" sz="1200" b="0" i="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通过事先的观察可以发现，如果摄像头完全被指尖覆盖，在内置闪光灯的照明下，所拍摄的视频帧的颜色以红色通道为主</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即血的颜色</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。也就是说，</a:t>
            </a:r>
            <a:r>
              <a:rPr lang="zh-CN" altLang="en-US" sz="1200" kern="1200" dirty="0" smtClean="0">
                <a:solidFill>
                  <a:schemeClr val="tx1"/>
                </a:solidFill>
                <a:effectLst/>
                <a:latin typeface="+mn-lt"/>
                <a:ea typeface="+mn-ea"/>
                <a:cs typeface="+mn-cs"/>
              </a:rPr>
              <a:t>红色像素将显示出极高的强度，否则给出相对较低的强度。</a:t>
            </a:r>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因此，对每一帧中所有像素的红色通道分量在总光强中的比例进行</a:t>
            </a:r>
            <a:r>
              <a:rPr lang="zh-CN" altLang="en-US" sz="1200" kern="1200" dirty="0" smtClean="0">
                <a:solidFill>
                  <a:schemeClr val="tx1"/>
                </a:solidFill>
                <a:effectLst/>
                <a:latin typeface="+mn-lt"/>
                <a:ea typeface="+mn-ea"/>
                <a:cs typeface="+mn-cs"/>
              </a:rPr>
              <a:t>了计算。</a:t>
            </a:r>
            <a:r>
              <a:rPr lang="zh-CN" altLang="en-US" sz="1200" b="0" i="0" kern="1200" dirty="0" smtClean="0">
                <a:solidFill>
                  <a:schemeClr val="tx1"/>
                </a:solidFill>
                <a:effectLst/>
                <a:latin typeface="+mn-lt"/>
                <a:ea typeface="+mn-ea"/>
                <a:cs typeface="+mn-cs"/>
              </a:rPr>
              <a:t>公式</a:t>
            </a:r>
            <a:r>
              <a:rPr lang="zh-CN" altLang="en-US" sz="1200" b="0" i="0" kern="1200" dirty="0" smtClean="0">
                <a:solidFill>
                  <a:schemeClr val="tx1"/>
                </a:solidFill>
                <a:effectLst/>
                <a:latin typeface="+mn-lt"/>
                <a:ea typeface="+mn-ea"/>
                <a:cs typeface="+mn-cs"/>
              </a:rPr>
              <a:t>在这里列出来了</a:t>
            </a:r>
            <a:endParaRPr lang="en-US" altLang="zh-CN"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其中</a:t>
            </a:r>
            <a:r>
              <a:rPr lang="en-US" altLang="zh-CN" sz="1200" kern="1200" dirty="0" smtClean="0">
                <a:solidFill>
                  <a:schemeClr val="tx1"/>
                </a:solidFill>
                <a:effectLst/>
                <a:latin typeface="+mn-lt"/>
                <a:ea typeface="+mn-ea"/>
                <a:cs typeface="+mn-cs"/>
              </a:rPr>
              <a:t>r(</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g(</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分别表示像素</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x,y</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处红、绿、蓝通道的光强。</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通过将</a:t>
            </a:r>
            <a:r>
              <a:rPr lang="en-US" altLang="zh-CN" sz="1200" kern="1200" dirty="0" err="1" smtClean="0">
                <a:solidFill>
                  <a:schemeClr val="tx1"/>
                </a:solidFill>
                <a:effectLst/>
                <a:latin typeface="+mn-lt"/>
                <a:ea typeface="+mn-ea"/>
                <a:cs typeface="+mn-cs"/>
              </a:rPr>
              <a:t>Pr</a:t>
            </a:r>
            <a:r>
              <a:rPr lang="zh-CN" altLang="en-US" sz="1200" kern="1200" dirty="0" smtClean="0">
                <a:solidFill>
                  <a:schemeClr val="tx1"/>
                </a:solidFill>
                <a:effectLst/>
                <a:latin typeface="+mn-lt"/>
                <a:ea typeface="+mn-ea"/>
                <a:cs typeface="+mn-cs"/>
              </a:rPr>
              <a:t>与预定义的阈值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τ = 0.85)</a:t>
            </a:r>
            <a:r>
              <a:rPr lang="zh-CN" altLang="en-US" sz="1200" kern="1200" dirty="0" smtClean="0">
                <a:solidFill>
                  <a:schemeClr val="tx1"/>
                </a:solidFill>
                <a:effectLst/>
                <a:latin typeface="+mn-lt"/>
                <a:ea typeface="+mn-ea"/>
                <a:cs typeface="+mn-cs"/>
              </a:rPr>
              <a:t>进行比较，我们可以确定被覆盖的像素，</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当一</a:t>
            </a:r>
            <a:r>
              <a:rPr lang="zh-CN" altLang="en-US" sz="1200" kern="1200" dirty="0" smtClean="0">
                <a:solidFill>
                  <a:schemeClr val="tx1"/>
                </a:solidFill>
                <a:effectLst/>
                <a:latin typeface="+mn-lt"/>
                <a:ea typeface="+mn-ea"/>
                <a:cs typeface="+mn-cs"/>
              </a:rPr>
              <a:t>帧中超过</a:t>
            </a:r>
            <a:r>
              <a:rPr lang="en-US" altLang="zh-CN" sz="1200" kern="1200" dirty="0" smtClean="0">
                <a:solidFill>
                  <a:schemeClr val="tx1"/>
                </a:solidFill>
                <a:effectLst/>
                <a:latin typeface="+mn-lt"/>
                <a:ea typeface="+mn-ea"/>
                <a:cs typeface="+mn-cs"/>
              </a:rPr>
              <a:t>95%</a:t>
            </a:r>
            <a:r>
              <a:rPr lang="zh-CN" altLang="en-US" sz="1200" kern="1200" dirty="0" smtClean="0">
                <a:solidFill>
                  <a:schemeClr val="tx1"/>
                </a:solidFill>
                <a:effectLst/>
                <a:latin typeface="+mn-lt"/>
                <a:ea typeface="+mn-ea"/>
                <a:cs typeface="+mn-cs"/>
              </a:rPr>
              <a:t>的像素被红色通道主导时才开始心脏运动推导。</a:t>
            </a:r>
          </a:p>
          <a:p>
            <a:pPr lvl="0"/>
            <a:endParaRPr lang="en-US" altLang="zh-CN"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368785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normAutofit lnSpcReduction="10000"/>
          </a:bodyPr>
          <a:lstStyle/>
          <a:p>
            <a:r>
              <a:rPr lang="zh-CN" altLang="en-US" dirty="0" smtClean="0"/>
              <a:t>接下来是一个基于梯度的</a:t>
            </a:r>
            <a:r>
              <a:rPr lang="zh-CN" altLang="en-US" sz="1200" kern="1200" dirty="0" smtClean="0">
                <a:solidFill>
                  <a:schemeClr val="tx1"/>
                </a:solidFill>
                <a:effectLst/>
                <a:latin typeface="+mn-lt"/>
                <a:ea typeface="+mn-ea"/>
                <a:cs typeface="+mn-cs"/>
              </a:rPr>
              <a:t>相机</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手电筒配置优化方案，以减轻环境光的影响。</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首先通过计算视频流中每帧红色通道像素值的平均值来计算时间序列心脏测量值。然后利用峰谷检测算法来识别最小显著性为</a:t>
            </a:r>
            <a:r>
              <a:rPr lang="en-US" altLang="zh-CN" sz="1200" kern="1200" dirty="0" smtClean="0">
                <a:solidFill>
                  <a:schemeClr val="tx1"/>
                </a:solidFill>
                <a:effectLst/>
                <a:latin typeface="+mn-lt"/>
                <a:ea typeface="+mn-ea"/>
                <a:cs typeface="+mn-cs"/>
              </a:rPr>
              <a:t>40</a:t>
            </a:r>
            <a:r>
              <a:rPr lang="zh-CN" altLang="en-US" sz="1200" kern="1200" dirty="0" smtClean="0">
                <a:solidFill>
                  <a:schemeClr val="tx1"/>
                </a:solidFill>
                <a:effectLst/>
                <a:latin typeface="+mn-lt"/>
                <a:ea typeface="+mn-ea"/>
                <a:cs typeface="+mn-cs"/>
              </a:rPr>
              <a:t>的谷，并将两个检测到的连续谷之间的段视为一个心脏周期。）</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周期切分</a:t>
            </a:r>
            <a:r>
              <a:rPr lang="zh-CN" altLang="en-US" sz="1200" kern="1200" dirty="0" smtClean="0">
                <a:solidFill>
                  <a:schemeClr val="tx1"/>
                </a:solidFill>
                <a:effectLst/>
                <a:latin typeface="+mn-lt"/>
                <a:ea typeface="+mn-ea"/>
                <a:cs typeface="+mn-cs"/>
              </a:rPr>
              <a:t>之后，通过评估每个</a:t>
            </a:r>
            <a:r>
              <a:rPr lang="zh-CN" altLang="en-US" sz="1200" kern="1200" dirty="0" smtClean="0">
                <a:solidFill>
                  <a:schemeClr val="tx1"/>
                </a:solidFill>
                <a:effectLst/>
                <a:latin typeface="+mn-lt"/>
                <a:ea typeface="+mn-ea"/>
                <a:cs typeface="+mn-cs"/>
              </a:rPr>
              <a:t>心跳周期</a:t>
            </a:r>
            <a:r>
              <a:rPr lang="zh-CN" altLang="en-US" sz="1200" kern="1200" dirty="0" smtClean="0">
                <a:solidFill>
                  <a:schemeClr val="tx1"/>
                </a:solidFill>
                <a:effectLst/>
                <a:latin typeface="+mn-lt"/>
                <a:ea typeface="+mn-ea"/>
                <a:cs typeface="+mn-cs"/>
              </a:rPr>
              <a:t>内的光强变化来研究像素敏感性。</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具体来说，计算红色通道中像素平均值最大和最小的两帧之间的元素级差</a:t>
            </a:r>
            <a:r>
              <a:rPr lang="en-US" altLang="zh-CN" sz="1200" kern="1200" dirty="0" smtClean="0">
                <a:solidFill>
                  <a:schemeClr val="tx1"/>
                </a:solidFill>
                <a:effectLst/>
                <a:latin typeface="+mn-lt"/>
                <a:ea typeface="+mn-ea"/>
                <a:cs typeface="+mn-cs"/>
              </a:rPr>
              <a:t>Diff </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计算公式在这里</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其中</a:t>
            </a:r>
            <a:r>
              <a:rPr lang="en-US" altLang="zh-CN" sz="1200" kern="1200" dirty="0" err="1" smtClean="0">
                <a:solidFill>
                  <a:schemeClr val="tx1"/>
                </a:solidFill>
                <a:effectLst/>
                <a:latin typeface="+mn-lt"/>
                <a:ea typeface="+mn-ea"/>
                <a:cs typeface="+mn-cs"/>
              </a:rPr>
              <a:t>tmax</a:t>
            </a:r>
            <a:r>
              <a:rPr lang="zh-CN" altLang="en-US"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tmin</a:t>
            </a:r>
            <a:r>
              <a:rPr lang="zh-CN" altLang="en-US" sz="1200" kern="1200" dirty="0" smtClean="0">
                <a:solidFill>
                  <a:schemeClr val="tx1"/>
                </a:solidFill>
                <a:effectLst/>
                <a:latin typeface="+mn-lt"/>
                <a:ea typeface="+mn-ea"/>
                <a:cs typeface="+mn-cs"/>
              </a:rPr>
              <a:t>分别表示具有像素值的最大和最小平均值的帧</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得到差异之后，通过一个直方图的方式去计算评价</a:t>
            </a:r>
            <a:r>
              <a:rPr lang="zh-CN" altLang="en-US" sz="1200" kern="1200" dirty="0" smtClean="0">
                <a:solidFill>
                  <a:schemeClr val="tx1"/>
                </a:solidFill>
                <a:effectLst/>
                <a:latin typeface="+mn-lt"/>
                <a:ea typeface="+mn-ea"/>
                <a:cs typeface="+mn-cs"/>
              </a:rPr>
              <a:t>分数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左图为包括四个</a:t>
            </a:r>
            <a:r>
              <a:rPr lang="zh-CN" altLang="en-US" sz="1200" kern="1200" dirty="0" smtClean="0">
                <a:solidFill>
                  <a:schemeClr val="tx1"/>
                </a:solidFill>
                <a:effectLst/>
                <a:latin typeface="+mn-lt"/>
                <a:ea typeface="+mn-ea"/>
                <a:cs typeface="+mn-cs"/>
              </a:rPr>
              <a:t>心跳周期</a:t>
            </a:r>
            <a:r>
              <a:rPr lang="zh-CN" altLang="en-US" sz="1200" kern="1200" dirty="0" smtClean="0">
                <a:solidFill>
                  <a:schemeClr val="tx1"/>
                </a:solidFill>
                <a:effectLst/>
                <a:latin typeface="+mn-lt"/>
                <a:ea typeface="+mn-ea"/>
                <a:cs typeface="+mn-cs"/>
              </a:rPr>
              <a:t>在内的两个视频流的红色通道平均光强。</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可以明显看出，评价得分越高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S=8.5)</a:t>
            </a:r>
            <a:r>
              <a:rPr lang="zh-CN" altLang="en-US" sz="1200" kern="1200" dirty="0" smtClean="0">
                <a:solidFill>
                  <a:schemeClr val="tx1"/>
                </a:solidFill>
                <a:effectLst/>
                <a:latin typeface="+mn-lt"/>
                <a:ea typeface="+mn-ea"/>
                <a:cs typeface="+mn-cs"/>
              </a:rPr>
              <a:t>，生物特征敏感性越好。</a:t>
            </a:r>
            <a:endParaRPr lang="en-US" altLang="zh-CN"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同时这个评价分数也是调整摄像头参数的重要依据</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ISO</a:t>
            </a:r>
            <a:r>
              <a:rPr lang="zh-CN" altLang="en-US" sz="1200" kern="1200" dirty="0" smtClean="0">
                <a:solidFill>
                  <a:schemeClr val="tx1"/>
                </a:solidFill>
                <a:effectLst/>
                <a:latin typeface="+mn-lt"/>
                <a:ea typeface="+mn-ea"/>
                <a:cs typeface="+mn-cs"/>
              </a:rPr>
              <a:t>是</a:t>
            </a:r>
            <a:r>
              <a:rPr lang="zh-CN" altLang="en-US" sz="1200" kern="1200" dirty="0" smtClean="0">
                <a:solidFill>
                  <a:schemeClr val="tx1"/>
                </a:solidFill>
                <a:effectLst/>
                <a:latin typeface="+mn-lt"/>
                <a:ea typeface="+mn-ea"/>
                <a:cs typeface="+mn-cs"/>
              </a:rPr>
              <a:t>感光度）</a:t>
            </a:r>
            <a:endParaRPr 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目标是寻找最佳的相机和手电筒配置</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ISO</a:t>
            </a:r>
            <a:r>
              <a:rPr lang="zh-CN" altLang="en-US" sz="1200" kern="1200" dirty="0" smtClean="0">
                <a:solidFill>
                  <a:schemeClr val="tx1"/>
                </a:solidFill>
                <a:effectLst/>
                <a:latin typeface="+mn-lt"/>
                <a:ea typeface="+mn-ea"/>
                <a:cs typeface="+mn-cs"/>
              </a:rPr>
              <a:t>和手电筒强度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，以最大限度地提高像素灵敏度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即评估分数</a:t>
            </a:r>
            <a:r>
              <a:rPr lang="en-US" altLang="zh-CN" sz="1200" kern="1200" dirty="0" smtClean="0">
                <a:solidFill>
                  <a:schemeClr val="tx1"/>
                </a:solidFill>
                <a:effectLst/>
                <a:latin typeface="+mn-lt"/>
                <a:ea typeface="+mn-ea"/>
                <a:cs typeface="+mn-cs"/>
              </a:rPr>
              <a:t>S)</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具体而言</a:t>
            </a:r>
            <a:r>
              <a:rPr lang="zh-CN" altLang="en-US" sz="1200" kern="1200" dirty="0" smtClean="0">
                <a:solidFill>
                  <a:schemeClr val="tx1"/>
                </a:solidFill>
                <a:effectLst/>
                <a:latin typeface="+mn-lt"/>
                <a:ea typeface="+mn-ea"/>
                <a:cs typeface="+mn-cs"/>
              </a:rPr>
              <a:t>，开发</a:t>
            </a:r>
            <a:r>
              <a:rPr lang="zh-CN" altLang="en-US" sz="1200" kern="1200" dirty="0" smtClean="0">
                <a:solidFill>
                  <a:schemeClr val="tx1"/>
                </a:solidFill>
                <a:effectLst/>
                <a:latin typeface="+mn-lt"/>
                <a:ea typeface="+mn-ea"/>
                <a:cs typeface="+mn-cs"/>
              </a:rPr>
              <a:t>了一种迭代搜索方法</a:t>
            </a:r>
            <a:r>
              <a:rPr lang="zh-CN" altLang="en-US" sz="1200" kern="1200" dirty="0" smtClean="0">
                <a:solidFill>
                  <a:schemeClr val="tx1"/>
                </a:solidFill>
                <a:effectLst/>
                <a:latin typeface="+mn-lt"/>
                <a:ea typeface="+mn-ea"/>
                <a:cs typeface="+mn-cs"/>
              </a:rPr>
              <a:t>，具体</a:t>
            </a:r>
            <a:r>
              <a:rPr lang="zh-CN" altLang="en-US" sz="1200" kern="1200" dirty="0" smtClean="0">
                <a:solidFill>
                  <a:schemeClr val="tx1"/>
                </a:solidFill>
                <a:effectLst/>
                <a:latin typeface="+mn-lt"/>
                <a:ea typeface="+mn-ea"/>
                <a:cs typeface="+mn-cs"/>
              </a:rPr>
              <a:t>的算法细节就不再描述了</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18</a:t>
            </a:fld>
            <a:endParaRPr lang="en-US" altLang="zh-CN"/>
          </a:p>
        </p:txBody>
      </p:sp>
    </p:spTree>
    <p:extLst>
      <p:ext uri="{BB962C8B-B14F-4D97-AF65-F5344CB8AC3E}">
        <p14:creationId xmlns:p14="http://schemas.microsoft.com/office/powerpoint/2010/main" val="1081409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19</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pPr lvl="0"/>
            <a:r>
              <a:rPr lang="zh-CN" altLang="en-US" dirty="0" smtClean="0"/>
              <a:t>接下来是，</a:t>
            </a:r>
            <a:r>
              <a:rPr lang="zh-CN" altLang="en-US" sz="1200" b="0" i="0" kern="1200" dirty="0" smtClean="0">
                <a:solidFill>
                  <a:schemeClr val="tx1"/>
                </a:solidFill>
                <a:effectLst/>
                <a:latin typeface="+mn-lt"/>
                <a:ea typeface="+mn-ea"/>
                <a:cs typeface="+mn-cs"/>
              </a:rPr>
              <a:t>动态心波提取</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首先是</a:t>
            </a:r>
            <a:r>
              <a:rPr lang="zh-CN" altLang="en-US" sz="1200" b="0" i="0" kern="1200" dirty="0" smtClean="0">
                <a:solidFill>
                  <a:schemeClr val="tx1"/>
                </a:solidFill>
                <a:effectLst/>
                <a:latin typeface="+mn-lt"/>
                <a:ea typeface="+mn-ea"/>
                <a:cs typeface="+mn-cs"/>
              </a:rPr>
              <a:t>识别每个周期中最大</a:t>
            </a:r>
            <a:r>
              <a:rPr lang="zh-CN" altLang="en-US" sz="1200" b="0" i="0" kern="1200" dirty="0" smtClean="0">
                <a:solidFill>
                  <a:schemeClr val="tx1"/>
                </a:solidFill>
                <a:effectLst/>
                <a:latin typeface="+mn-lt"/>
                <a:ea typeface="+mn-ea"/>
                <a:cs typeface="+mn-cs"/>
              </a:rPr>
              <a:t>和最小平均像素</a:t>
            </a:r>
            <a:r>
              <a:rPr lang="zh-CN" altLang="en-US" sz="1200" b="0" i="0" kern="1200" dirty="0" smtClean="0">
                <a:solidFill>
                  <a:schemeClr val="tx1"/>
                </a:solidFill>
                <a:effectLst/>
                <a:latin typeface="+mn-lt"/>
                <a:ea typeface="+mn-ea"/>
                <a:cs typeface="+mn-cs"/>
              </a:rPr>
              <a:t>值的两帧，</a:t>
            </a:r>
            <a:r>
              <a:rPr lang="zh-CN" altLang="en-US" sz="1200" b="0" i="0" kern="1200" dirty="0" smtClean="0">
                <a:solidFill>
                  <a:schemeClr val="tx1"/>
                </a:solidFill>
                <a:effectLst/>
                <a:latin typeface="+mn-lt"/>
                <a:ea typeface="+mn-ea"/>
                <a:cs typeface="+mn-cs"/>
              </a:rPr>
              <a:t>选择具有高元素差异的像素</a:t>
            </a:r>
            <a:r>
              <a:rPr lang="zh-CN" altLang="en-US" sz="1200" kern="1200" dirty="0" smtClean="0">
                <a:solidFill>
                  <a:schemeClr val="tx1"/>
                </a:solidFill>
                <a:effectLst/>
                <a:latin typeface="+mn-lt"/>
                <a:ea typeface="+mn-ea"/>
                <a:cs typeface="+mn-cs"/>
              </a:rPr>
              <a:t>得到掩模矩阵</a:t>
            </a:r>
            <a:r>
              <a:rPr lang="en-US" altLang="zh-CN" sz="120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，这样也可以有效得降低计算量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计算每个心动周期所选像素的</a:t>
            </a:r>
            <a:r>
              <a:rPr lang="zh-CN" altLang="en-US" sz="1200" b="0" i="0" kern="1200" dirty="0" smtClean="0">
                <a:solidFill>
                  <a:schemeClr val="tx1"/>
                </a:solidFill>
                <a:effectLst/>
                <a:latin typeface="+mn-lt"/>
                <a:ea typeface="+mn-ea"/>
                <a:cs typeface="+mn-cs"/>
              </a:rPr>
              <a:t>平均值作为</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每个心跳周期进行更新。 这个需要注意的是用的是三个通道， 之前的计算都是只有红色通道</a:t>
            </a:r>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下面两张</a:t>
            </a:r>
            <a:r>
              <a:rPr lang="zh-CN" altLang="en-US" sz="1200" kern="1200" dirty="0" smtClean="0">
                <a:solidFill>
                  <a:schemeClr val="tx1"/>
                </a:solidFill>
                <a:effectLst/>
                <a:latin typeface="+mn-lt"/>
                <a:ea typeface="+mn-ea"/>
                <a:cs typeface="+mn-cs"/>
              </a:rPr>
              <a:t>图不同按压位置下提取的心跳波形。</a:t>
            </a:r>
            <a:r>
              <a:rPr lang="zh-CN" altLang="en-US" sz="1200" kern="1200" dirty="0" smtClean="0">
                <a:solidFill>
                  <a:schemeClr val="tx1"/>
                </a:solidFill>
                <a:effectLst/>
                <a:latin typeface="+mn-lt"/>
                <a:ea typeface="+mn-ea"/>
                <a:cs typeface="+mn-cs"/>
              </a:rPr>
              <a:t>我们可以观察到，尽管指尖触碰的位置不同，但这两种心波却惊人地相似</a:t>
            </a:r>
            <a:r>
              <a:rPr lang="zh-CN" altLang="en-US" sz="1200" kern="1200" dirty="0" smtClean="0">
                <a:solidFill>
                  <a:schemeClr val="tx1"/>
                </a:solidFill>
                <a:effectLst/>
                <a:latin typeface="+mn-lt"/>
                <a:ea typeface="+mn-ea"/>
                <a:cs typeface="+mn-cs"/>
              </a:rPr>
              <a:t>。这表明</a:t>
            </a:r>
            <a:r>
              <a:rPr lang="zh-CN" altLang="en-US" sz="1200" kern="1200" dirty="0" smtClean="0">
                <a:solidFill>
                  <a:schemeClr val="tx1"/>
                </a:solidFill>
                <a:effectLst/>
                <a:latin typeface="+mn-lt"/>
                <a:ea typeface="+mn-ea"/>
                <a:cs typeface="+mn-cs"/>
              </a:rPr>
              <a:t>，该算法对指尖位置变化的影响具有较强的鲁棒性。</a:t>
            </a:r>
            <a:endParaRPr lang="en-US" dirty="0"/>
          </a:p>
        </p:txBody>
      </p:sp>
    </p:spTree>
    <p:extLst>
      <p:ext uri="{BB962C8B-B14F-4D97-AF65-F5344CB8AC3E}">
        <p14:creationId xmlns:p14="http://schemas.microsoft.com/office/powerpoint/2010/main" val="2686235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首先是一作</a:t>
            </a:r>
            <a:r>
              <a:rPr lang="zh-CN" altLang="en-US" baseline="0" dirty="0" smtClean="0"/>
              <a:t> </a:t>
            </a:r>
            <a:r>
              <a:rPr lang="zh-CN" altLang="en-US" baseline="0" dirty="0" smtClean="0"/>
              <a:t>刘建老师</a:t>
            </a:r>
            <a:endParaRPr lang="en-US" altLang="zh-CN" baseline="0" dirty="0" smtClean="0"/>
          </a:p>
          <a:p>
            <a:r>
              <a:rPr lang="zh-CN" altLang="en-US" dirty="0" smtClean="0"/>
              <a:t>他现在是</a:t>
            </a:r>
            <a:r>
              <a:rPr lang="zh-CN" altLang="en-US" sz="1200" b="0" i="0" kern="1200" dirty="0" smtClean="0">
                <a:solidFill>
                  <a:schemeClr val="tx1"/>
                </a:solidFill>
                <a:effectLst/>
                <a:latin typeface="+mn-lt"/>
                <a:ea typeface="+mn-ea"/>
                <a:cs typeface="+mn-cs"/>
              </a:rPr>
              <a:t>美国田纳西大学 诺克斯维尔分校 电子工程与计算机科学系 的助理教授。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在加入</a:t>
            </a:r>
            <a:r>
              <a:rPr lang="en-US" altLang="zh-CN" sz="1200" b="0" i="0" kern="1200" dirty="0" smtClean="0">
                <a:solidFill>
                  <a:schemeClr val="tx1"/>
                </a:solidFill>
                <a:effectLst/>
                <a:latin typeface="+mn-lt"/>
                <a:ea typeface="+mn-ea"/>
                <a:cs typeface="+mn-cs"/>
              </a:rPr>
              <a:t>UTK</a:t>
            </a:r>
            <a:r>
              <a:rPr lang="zh-CN" altLang="en-US" sz="1200" b="0" i="0" kern="1200" dirty="0" smtClean="0">
                <a:solidFill>
                  <a:schemeClr val="tx1"/>
                </a:solidFill>
                <a:effectLst/>
                <a:latin typeface="+mn-lt"/>
                <a:ea typeface="+mn-ea"/>
                <a:cs typeface="+mn-cs"/>
              </a:rPr>
              <a:t>之前，在美国罗格斯大学无线信息网络实验室</a:t>
            </a:r>
            <a:r>
              <a:rPr lang="en-US" altLang="zh-CN" sz="1200" b="0" i="0" kern="1200" dirty="0" smtClean="0">
                <a:solidFill>
                  <a:schemeClr val="tx1"/>
                </a:solidFill>
                <a:effectLst/>
                <a:latin typeface="+mn-lt"/>
                <a:ea typeface="+mn-ea"/>
                <a:cs typeface="+mn-cs"/>
              </a:rPr>
              <a:t>(WINLAB)</a:t>
            </a:r>
            <a:r>
              <a:rPr lang="zh-CN" altLang="en-US" sz="1200" b="0" i="0" kern="1200" dirty="0" smtClean="0">
                <a:solidFill>
                  <a:schemeClr val="tx1"/>
                </a:solidFill>
                <a:effectLst/>
                <a:latin typeface="+mn-lt"/>
                <a:ea typeface="+mn-ea"/>
                <a:cs typeface="+mn-cs"/>
              </a:rPr>
              <a:t>获得博士学位，导师是陈颖颖教授。</a:t>
            </a:r>
            <a:r>
              <a:rPr lang="zh-CN" altLang="en-US" dirty="0" smtClean="0"/>
              <a:t/>
            </a:r>
            <a:br>
              <a:rPr lang="zh-CN" altLang="en-US" dirty="0" smtClean="0"/>
            </a:br>
            <a:endParaRPr lang="zh-CN" altLang="en-US"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研究方向包括移动感知和计算、移动安全、健壮可靠的人工智能和机器学习以及智能医疗。</a:t>
            </a:r>
            <a:endParaRPr lang="en-US" altLang="zh-CN" dirty="0" smtClean="0"/>
          </a:p>
        </p:txBody>
      </p:sp>
      <p:sp>
        <p:nvSpPr>
          <p:cNvPr id="4" name="灯片编号占位符 3"/>
          <p:cNvSpPr>
            <a:spLocks noGrp="1"/>
          </p:cNvSpPr>
          <p:nvPr>
            <p:ph type="sldNum" sz="quarter" idx="10"/>
          </p:nvPr>
        </p:nvSpPr>
        <p:spPr/>
        <p:txBody>
          <a:bodyPr/>
          <a:lstStyle/>
          <a:p>
            <a:fld id="{F994266E-F0B6-43D5-87A9-B71DADD8322E}" type="slidenum">
              <a:rPr lang="zh-CN" altLang="en-US" smtClean="0"/>
              <a:t>2</a:t>
            </a:fld>
            <a:endParaRPr lang="zh-CN" altLang="en-US"/>
          </a:p>
        </p:txBody>
      </p:sp>
    </p:spTree>
    <p:extLst>
      <p:ext uri="{BB962C8B-B14F-4D97-AF65-F5344CB8AC3E}">
        <p14:creationId xmlns:p14="http://schemas.microsoft.com/office/powerpoint/2010/main" val="4293013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20</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normAutofit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下一个模块是生物特征提取</a:t>
            </a:r>
            <a:endParaRPr lang="en-US" altLang="zh-CN" dirty="0" smtClean="0"/>
          </a:p>
          <a:p>
            <a:pPr lvl="0"/>
            <a:endParaRPr lang="en-US" altLang="zh-CN" dirty="0" smtClean="0"/>
          </a:p>
          <a:p>
            <a:pPr lvl="0"/>
            <a:r>
              <a:rPr lang="zh-CN" altLang="en-US" sz="1200" kern="1200" dirty="0" smtClean="0">
                <a:solidFill>
                  <a:schemeClr val="tx1"/>
                </a:solidFill>
                <a:effectLst/>
                <a:latin typeface="+mn-lt"/>
                <a:ea typeface="+mn-ea"/>
                <a:cs typeface="+mn-cs"/>
              </a:rPr>
              <a:t>这里是利用</a:t>
            </a:r>
            <a:r>
              <a:rPr lang="zh-CN" altLang="en-US" sz="1200" kern="1200" dirty="0" smtClean="0">
                <a:solidFill>
                  <a:schemeClr val="tx1"/>
                </a:solidFill>
                <a:effectLst/>
                <a:latin typeface="+mn-lt"/>
                <a:ea typeface="+mn-ea"/>
                <a:cs typeface="+mn-cs"/>
              </a:rPr>
              <a:t>收缩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舒张特征，也就是基准特征和</a:t>
            </a:r>
            <a:r>
              <a:rPr lang="zh-CN" altLang="en-US" sz="1200" kern="1200" dirty="0" smtClean="0">
                <a:solidFill>
                  <a:schemeClr val="tx1"/>
                </a:solidFill>
                <a:effectLst/>
                <a:latin typeface="+mn-lt"/>
                <a:ea typeface="+mn-ea"/>
                <a:cs typeface="+mn-cs"/>
              </a:rPr>
              <a:t>非基准特征来捕获用户独特的生理特征。</a:t>
            </a:r>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收缩</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舒张特征是心脏周期内拐点的振幅。这些波幅代表了血液流动的往返延迟时间，并与独特的生理特征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如身高、动脉硬度</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成正比</a:t>
            </a:r>
            <a:r>
              <a:rPr lang="zh-CN" altLang="en-US" sz="1200" kern="1200" dirty="0" smtClean="0">
                <a:solidFill>
                  <a:schemeClr val="tx1"/>
                </a:solidFill>
                <a:effectLst/>
                <a:latin typeface="+mn-lt"/>
                <a:ea typeface="+mn-ea"/>
                <a:cs typeface="+mn-cs"/>
              </a:rPr>
              <a:t>。，而</a:t>
            </a:r>
            <a:r>
              <a:rPr lang="zh-CN" altLang="en-US" sz="1200" b="0" i="0" kern="1200" dirty="0" smtClean="0">
                <a:solidFill>
                  <a:schemeClr val="tx1"/>
                </a:solidFill>
                <a:effectLst/>
                <a:latin typeface="+mn-lt"/>
                <a:ea typeface="+mn-ea"/>
                <a:cs typeface="+mn-cs"/>
              </a:rPr>
              <a:t>对</a:t>
            </a:r>
            <a:r>
              <a:rPr lang="zh-CN" altLang="en-US" sz="1200" b="0" i="0" kern="1200" dirty="0" smtClean="0">
                <a:solidFill>
                  <a:schemeClr val="tx1"/>
                </a:solidFill>
                <a:effectLst/>
                <a:latin typeface="+mn-lt"/>
                <a:ea typeface="+mn-ea"/>
                <a:cs typeface="+mn-cs"/>
              </a:rPr>
              <a:t>焦虑、紧张等情绪</a:t>
            </a:r>
            <a:r>
              <a:rPr lang="zh-CN" altLang="en-US" sz="1200" b="0" i="0" kern="1200" dirty="0" smtClean="0">
                <a:solidFill>
                  <a:schemeClr val="tx1"/>
                </a:solidFill>
                <a:effectLst/>
                <a:latin typeface="+mn-lt"/>
                <a:ea typeface="+mn-ea"/>
                <a:cs typeface="+mn-cs"/>
              </a:rPr>
              <a:t>状态保持不变性</a:t>
            </a:r>
            <a:endParaRPr lang="en-US" altLang="zh-CN" sz="1200" kern="1200" dirty="0" smtClean="0">
              <a:solidFill>
                <a:schemeClr val="tx1"/>
              </a:solidFill>
              <a:effectLst/>
              <a:latin typeface="+mn-lt"/>
              <a:ea typeface="+mn-ea"/>
              <a:cs typeface="+mn-cs"/>
            </a:endParaRPr>
          </a:p>
          <a:p>
            <a:pPr lvl="0"/>
            <a:r>
              <a:rPr lang="zh-CN" altLang="en-US" sz="1200" kern="1200" dirty="0" smtClean="0">
                <a:solidFill>
                  <a:schemeClr val="tx1"/>
                </a:solidFill>
                <a:effectLst/>
                <a:latin typeface="+mn-lt"/>
                <a:ea typeface="+mn-ea"/>
                <a:cs typeface="+mn-cs"/>
              </a:rPr>
              <a:t>左图 归一化之后</a:t>
            </a:r>
            <a:r>
              <a:rPr lang="zh-CN" altLang="en-US" sz="1200" kern="1200" dirty="0" smtClean="0">
                <a:solidFill>
                  <a:schemeClr val="tx1"/>
                </a:solidFill>
                <a:effectLst/>
                <a:latin typeface="+mn-lt"/>
                <a:ea typeface="+mn-ea"/>
                <a:cs typeface="+mn-cs"/>
              </a:rPr>
              <a:t>的一个周期内的波形</a:t>
            </a:r>
            <a:endParaRPr lang="en-US"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H1 </a:t>
            </a:r>
            <a:r>
              <a:rPr lang="en-US" altLang="zh-CN" sz="1200" kern="1200" dirty="0" smtClean="0">
                <a:solidFill>
                  <a:schemeClr val="tx1"/>
                </a:solidFill>
                <a:effectLst/>
                <a:latin typeface="+mn-lt"/>
                <a:ea typeface="+mn-ea"/>
                <a:cs typeface="+mn-cs"/>
              </a:rPr>
              <a:t>h2 t1-t4</a:t>
            </a:r>
            <a:r>
              <a:rPr lang="en-US" altLang="zh-CN" sz="1200" kern="1200" baseline="0" dirty="0" smtClean="0">
                <a:solidFill>
                  <a:schemeClr val="tx1"/>
                </a:solidFill>
                <a:effectLst/>
                <a:latin typeface="+mn-lt"/>
                <a:ea typeface="+mn-ea"/>
                <a:cs typeface="+mn-cs"/>
              </a:rPr>
              <a:t> s1-s4  </a:t>
            </a:r>
            <a:r>
              <a:rPr lang="zh-CN" altLang="en-US" sz="1200" kern="1200" baseline="0" dirty="0" smtClean="0">
                <a:solidFill>
                  <a:schemeClr val="tx1"/>
                </a:solidFill>
                <a:effectLst/>
                <a:latin typeface="+mn-lt"/>
                <a:ea typeface="+mn-ea"/>
                <a:cs typeface="+mn-cs"/>
              </a:rPr>
              <a:t>（</a:t>
            </a:r>
            <a:r>
              <a:rPr lang="en-US" altLang="zh-CN" sz="1200" kern="1200" baseline="0" dirty="0" smtClean="0">
                <a:solidFill>
                  <a:schemeClr val="tx1"/>
                </a:solidFill>
                <a:effectLst/>
                <a:latin typeface="+mn-lt"/>
                <a:ea typeface="+mn-ea"/>
                <a:cs typeface="+mn-cs"/>
              </a:rPr>
              <a:t>10</a:t>
            </a:r>
            <a:r>
              <a:rPr lang="zh-CN" altLang="en-US" sz="1200" kern="1200" baseline="0" dirty="0" smtClean="0">
                <a:solidFill>
                  <a:schemeClr val="tx1"/>
                </a:solidFill>
                <a:effectLst/>
                <a:latin typeface="+mn-lt"/>
                <a:ea typeface="+mn-ea"/>
                <a:cs typeface="+mn-cs"/>
              </a:rPr>
              <a:t>个）</a:t>
            </a:r>
            <a:endParaRPr lang="en-US" altLang="zh-CN" sz="1200" kern="1200" baseline="0" dirty="0" smtClean="0">
              <a:solidFill>
                <a:schemeClr val="tx1"/>
              </a:solidFill>
              <a:effectLst/>
              <a:latin typeface="+mn-lt"/>
              <a:ea typeface="+mn-ea"/>
              <a:cs typeface="+mn-cs"/>
            </a:endParaRPr>
          </a:p>
          <a:p>
            <a:pPr lvl="0"/>
            <a:r>
              <a:rPr lang="zh-CN" altLang="en-US" sz="1200" kern="1200" baseline="0" dirty="0" smtClean="0">
                <a:solidFill>
                  <a:schemeClr val="tx1"/>
                </a:solidFill>
                <a:effectLst/>
                <a:latin typeface="+mn-lt"/>
                <a:ea typeface="+mn-ea"/>
                <a:cs typeface="+mn-cs"/>
              </a:rPr>
              <a:t>三个颜色通道，所以基准特征一共有</a:t>
            </a:r>
            <a:r>
              <a:rPr lang="en-US" altLang="zh-CN" sz="1200" kern="1200" baseline="0" dirty="0" smtClean="0">
                <a:solidFill>
                  <a:schemeClr val="tx1"/>
                </a:solidFill>
                <a:effectLst/>
                <a:latin typeface="+mn-lt"/>
                <a:ea typeface="+mn-ea"/>
                <a:cs typeface="+mn-cs"/>
              </a:rPr>
              <a:t>30</a:t>
            </a:r>
            <a:r>
              <a:rPr lang="zh-CN" altLang="en-US" sz="1200" kern="1200" baseline="0" dirty="0" smtClean="0">
                <a:solidFill>
                  <a:schemeClr val="tx1"/>
                </a:solidFill>
                <a:effectLst/>
                <a:latin typeface="+mn-lt"/>
                <a:ea typeface="+mn-ea"/>
                <a:cs typeface="+mn-cs"/>
              </a:rPr>
              <a:t>个</a:t>
            </a:r>
            <a:endParaRPr lang="en-US" altLang="zh-CN" sz="1200" kern="1200" baseline="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lvl="0"/>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而非基准特征表征了心动周期的整体信号形态。</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如形状</a:t>
            </a:r>
            <a:r>
              <a:rPr lang="en-US" altLang="zh-CN" sz="1200" kern="1200" dirty="0" smtClean="0">
                <a:solidFill>
                  <a:schemeClr val="tx1"/>
                </a:solidFill>
                <a:effectLst/>
                <a:latin typeface="+mn-lt"/>
                <a:ea typeface="+mn-ea"/>
                <a:cs typeface="+mn-cs"/>
              </a:rPr>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首先用通过两个高通滤波器 分别是</a:t>
            </a:r>
            <a:r>
              <a:rPr lang="en-US" altLang="zh-CN" sz="1200" kern="1200" dirty="0" smtClean="0">
                <a:solidFill>
                  <a:schemeClr val="tx1"/>
                </a:solidFill>
                <a:effectLst/>
                <a:latin typeface="+mn-lt"/>
                <a:ea typeface="+mn-ea"/>
                <a:cs typeface="+mn-cs"/>
              </a:rPr>
              <a:t>1hz </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2hz </a:t>
            </a:r>
            <a:r>
              <a:rPr lang="zh-CN" altLang="en-US" sz="1200" kern="1200" dirty="0" smtClean="0">
                <a:solidFill>
                  <a:schemeClr val="tx1"/>
                </a:solidFill>
                <a:effectLst/>
                <a:latin typeface="+mn-lt"/>
                <a:ea typeface="+mn-ea"/>
                <a:cs typeface="+mn-cs"/>
              </a:rPr>
              <a:t>消除指尖运动带来的干扰，从而提取出明显的非基准特征。</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两个非基准心脏波</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x1,x3,x5</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|y1−y2|</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|y3−y4|</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|y5|}</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个）</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这</a:t>
            </a:r>
            <a:r>
              <a:rPr lang="en-US" altLang="zh-CN"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个特征是通过找出不同用户之间最显著的水平和垂直峰谷距离来选择的。</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effectLst/>
                <a:latin typeface="+mn-lt"/>
                <a:ea typeface="+mn-ea"/>
                <a:cs typeface="+mn-cs"/>
              </a:rPr>
              <a:t>6</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2=36</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3625619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最会一个模块是用户认证模型</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因为心脏波可能每天都有小规模的变化，</a:t>
            </a:r>
          </a:p>
          <a:p>
            <a:r>
              <a:rPr lang="zh-CN" altLang="en-US" sz="1200" kern="1200" dirty="0" smtClean="0">
                <a:solidFill>
                  <a:schemeClr val="tx1"/>
                </a:solidFill>
                <a:effectLst/>
                <a:latin typeface="+mn-lt"/>
                <a:ea typeface="+mn-ea"/>
                <a:cs typeface="+mn-cs"/>
              </a:rPr>
              <a:t>为此</a:t>
            </a:r>
            <a:r>
              <a:rPr lang="zh-CN" altLang="en-US" sz="1200" kern="1200" dirty="0" smtClean="0">
                <a:solidFill>
                  <a:schemeClr val="tx1"/>
                </a:solidFill>
                <a:effectLst/>
                <a:latin typeface="+mn-lt"/>
                <a:ea typeface="+mn-ea"/>
                <a:cs typeface="+mn-cs"/>
              </a:rPr>
              <a:t>，提出</a:t>
            </a:r>
            <a:r>
              <a:rPr lang="zh-CN" altLang="en-US" sz="1200" kern="1200" dirty="0" smtClean="0">
                <a:solidFill>
                  <a:schemeClr val="tx1"/>
                </a:solidFill>
                <a:effectLst/>
                <a:latin typeface="+mn-lt"/>
                <a:ea typeface="+mn-ea"/>
                <a:cs typeface="+mn-cs"/>
              </a:rPr>
              <a:t>了一种基于</a:t>
            </a:r>
            <a:r>
              <a:rPr lang="en-US" altLang="zh-CN" sz="1200" kern="1200" dirty="0" smtClean="0">
                <a:solidFill>
                  <a:schemeClr val="tx1"/>
                </a:solidFill>
                <a:effectLst/>
                <a:latin typeface="+mn-lt"/>
                <a:ea typeface="+mn-ea"/>
                <a:cs typeface="+mn-cs"/>
              </a:rPr>
              <a:t>PCA</a:t>
            </a:r>
            <a:r>
              <a:rPr lang="zh-CN" altLang="en-US" sz="1200" kern="1200" dirty="0" smtClean="0">
                <a:solidFill>
                  <a:schemeClr val="tx1"/>
                </a:solidFill>
                <a:effectLst/>
                <a:latin typeface="+mn-lt"/>
                <a:ea typeface="+mn-ea"/>
                <a:cs typeface="+mn-cs"/>
              </a:rPr>
              <a:t>的</a:t>
            </a:r>
            <a:r>
              <a:rPr lang="zh-CN" altLang="en-US" sz="1200" kern="1200" dirty="0" smtClean="0">
                <a:solidFill>
                  <a:schemeClr val="tx1"/>
                </a:solidFill>
                <a:effectLst/>
                <a:latin typeface="+mn-lt"/>
                <a:ea typeface="+mn-ea"/>
                <a:cs typeface="+mn-cs"/>
              </a:rPr>
              <a:t>特征变换方案来构建可靠的用户配置文件并进行用户验证。</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将奇异值分解（</a:t>
            </a:r>
            <a:r>
              <a:rPr lang="en-US" altLang="zh-CN" sz="1200" b="0" i="0" kern="1200" dirty="0" smtClean="0">
                <a:solidFill>
                  <a:schemeClr val="tx1"/>
                </a:solidFill>
                <a:effectLst/>
                <a:latin typeface="+mn-lt"/>
                <a:ea typeface="+mn-ea"/>
                <a:cs typeface="+mn-cs"/>
              </a:rPr>
              <a:t>SVD</a:t>
            </a:r>
            <a:r>
              <a:rPr lang="zh-CN" altLang="en-US" sz="1200" b="0" i="0" kern="1200" dirty="0" smtClean="0">
                <a:solidFill>
                  <a:schemeClr val="tx1"/>
                </a:solidFill>
                <a:effectLst/>
                <a:latin typeface="+mn-lt"/>
                <a:ea typeface="+mn-ea"/>
                <a:cs typeface="+mn-cs"/>
              </a:rPr>
              <a:t>）应用于心脏生物特征，并导出主成分𝑊</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𝑊</a:t>
            </a:r>
            <a:r>
              <a:rPr lang="en-US" altLang="zh-CN" sz="1200" b="0" i="0" kern="1200" dirty="0" smtClean="0">
                <a:solidFill>
                  <a:schemeClr val="tx1"/>
                </a:solidFill>
                <a:effectLst/>
                <a:latin typeface="+mn-lt"/>
                <a:ea typeface="+mn-ea"/>
                <a:cs typeface="+mn-cs"/>
              </a:rPr>
              <a:t>_1…</a:t>
            </a:r>
            <a:r>
              <a:rPr lang="zh-CN" altLang="en-US" sz="1200" b="0" i="0" kern="1200" dirty="0" smtClean="0">
                <a:solidFill>
                  <a:schemeClr val="tx1"/>
                </a:solidFill>
                <a:effectLst/>
                <a:latin typeface="+mn-lt"/>
                <a:ea typeface="+mn-ea"/>
                <a:cs typeface="+mn-cs"/>
              </a:rPr>
              <a:t>𝑊</a:t>
            </a:r>
            <a:r>
              <a:rPr lang="en-US" altLang="zh-CN" sz="1200" b="0" i="0" kern="1200" dirty="0" smtClean="0">
                <a:solidFill>
                  <a:schemeClr val="tx1"/>
                </a:solidFill>
                <a:effectLst/>
                <a:latin typeface="+mn-lt"/>
                <a:ea typeface="+mn-ea"/>
                <a:cs typeface="+mn-cs"/>
              </a:rPr>
              <a:t>_</a:t>
            </a:r>
            <a:r>
              <a:rPr lang="zh-CN" altLang="en-US" sz="1200" b="0" i="0" kern="1200" dirty="0" smtClean="0">
                <a:solidFill>
                  <a:schemeClr val="tx1"/>
                </a:solidFill>
                <a:effectLst/>
                <a:latin typeface="+mn-lt"/>
                <a:ea typeface="+mn-ea"/>
                <a:cs typeface="+mn-cs"/>
              </a:rPr>
              <a:t>𝑝</a:t>
            </a:r>
            <a:r>
              <a:rPr lang="en-US" altLang="zh-CN" sz="1200" b="0" i="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我们发现所有的心脏周期具有相似的前几个主成分，它们描述了衍生的心脏波的形态轮廓，而其余的成分可以更好地区分不同的个体。因此，我们抛弃前两个主成分，从第三个主成分开始选择主成分。</a:t>
            </a:r>
            <a:r>
              <a:rPr lang="zh-CN" altLang="en-US" sz="1200" b="0" i="0" kern="1200" dirty="0" smtClean="0">
                <a:solidFill>
                  <a:schemeClr val="tx1"/>
                </a:solidFill>
                <a:effectLst/>
                <a:latin typeface="+mn-lt"/>
                <a:ea typeface="+mn-ea"/>
                <a:cs typeface="+mn-cs"/>
              </a:rPr>
              <a:t>选取归一化方差最大的前</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个主成分</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抑制心脏周期的小范围变化</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配置文件匹配环节</a:t>
            </a:r>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直观地看，来自合法用户的</a:t>
            </a:r>
            <a:r>
              <a:rPr lang="zh-CN" altLang="en-US" sz="1200" kern="1200" dirty="0" smtClean="0">
                <a:solidFill>
                  <a:schemeClr val="tx1"/>
                </a:solidFill>
                <a:effectLst/>
                <a:latin typeface="+mn-lt"/>
                <a:ea typeface="+mn-ea"/>
                <a:cs typeface="+mn-cs"/>
              </a:rPr>
              <a:t>心跳信号</a:t>
            </a:r>
            <a:r>
              <a:rPr lang="zh-CN" altLang="en-US" sz="1200" kern="1200" dirty="0" smtClean="0">
                <a:solidFill>
                  <a:schemeClr val="tx1"/>
                </a:solidFill>
                <a:effectLst/>
                <a:latin typeface="+mn-lt"/>
                <a:ea typeface="+mn-ea"/>
                <a:cs typeface="+mn-cs"/>
              </a:rPr>
              <a:t>应该与</a:t>
            </a:r>
            <a:r>
              <a:rPr lang="zh-CN" altLang="en-US" sz="1200" kern="1200" dirty="0" smtClean="0">
                <a:solidFill>
                  <a:schemeClr val="tx1"/>
                </a:solidFill>
                <a:effectLst/>
                <a:latin typeface="+mn-lt"/>
                <a:ea typeface="+mn-ea"/>
                <a:cs typeface="+mn-cs"/>
              </a:rPr>
              <a:t>他的</a:t>
            </a:r>
            <a:r>
              <a:rPr lang="zh-CN" altLang="en-US" sz="1200" kern="1200" dirty="0" smtClean="0">
                <a:solidFill>
                  <a:schemeClr val="tx1"/>
                </a:solidFill>
                <a:effectLst/>
                <a:latin typeface="+mn-lt"/>
                <a:ea typeface="+mn-ea"/>
                <a:cs typeface="+mn-cs"/>
              </a:rPr>
              <a:t>配置文件有较小的距离，而未经授权的用户应该有相对较大的距离。</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使用来自</a:t>
            </a:r>
            <a:r>
              <a:rPr lang="en-US" altLang="zh-CN" sz="1200" b="0" i="0" kern="1200" dirty="0" smtClean="0">
                <a:solidFill>
                  <a:schemeClr val="tx1"/>
                </a:solidFill>
                <a:effectLst/>
                <a:latin typeface="+mn-lt"/>
                <a:ea typeface="+mn-ea"/>
                <a:cs typeface="+mn-cs"/>
              </a:rPr>
              <a:t>70</a:t>
            </a:r>
            <a:r>
              <a:rPr lang="zh-CN" altLang="en-US" sz="1200" b="0" i="0" kern="1200" dirty="0" smtClean="0">
                <a:solidFill>
                  <a:schemeClr val="tx1"/>
                </a:solidFill>
                <a:effectLst/>
                <a:latin typeface="+mn-lt"/>
                <a:ea typeface="+mn-ea"/>
                <a:cs typeface="+mn-cs"/>
              </a:rPr>
              <a:t>个</a:t>
            </a:r>
            <a:r>
              <a:rPr lang="zh-CN" altLang="en-US" sz="1200" b="0" i="0" kern="1200" dirty="0" smtClean="0">
                <a:solidFill>
                  <a:schemeClr val="tx1"/>
                </a:solidFill>
                <a:effectLst/>
                <a:latin typeface="+mn-lt"/>
                <a:ea typeface="+mn-ea"/>
                <a:cs typeface="+mn-cs"/>
              </a:rPr>
              <a:t>心跳周期</a:t>
            </a:r>
            <a:r>
              <a:rPr lang="zh-CN" altLang="en-US" sz="1200" b="0" i="0" kern="1200" dirty="0" smtClean="0">
                <a:solidFill>
                  <a:schemeClr val="tx1"/>
                </a:solidFill>
                <a:effectLst/>
                <a:latin typeface="+mn-lt"/>
                <a:ea typeface="+mn-ea"/>
                <a:cs typeface="+mn-cs"/>
              </a:rPr>
              <a:t>的心脏摘要作为配置文件</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然后计算欧氏</a:t>
            </a:r>
            <a:r>
              <a:rPr lang="zh-CN" altLang="en-US" sz="1200" b="0" i="0" kern="1200" dirty="0" smtClean="0">
                <a:solidFill>
                  <a:schemeClr val="tx1"/>
                </a:solidFill>
                <a:effectLst/>
                <a:latin typeface="+mn-lt"/>
                <a:ea typeface="+mn-ea"/>
                <a:cs typeface="+mn-cs"/>
              </a:rPr>
              <a:t>距离，如果小于阈值 通过 不然就拒绝</a:t>
            </a:r>
            <a:endParaRPr lang="en-US" altLang="zh-CN"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21</a:t>
            </a:fld>
            <a:endParaRPr lang="en-US" altLang="zh-CN"/>
          </a:p>
        </p:txBody>
      </p:sp>
    </p:spTree>
    <p:extLst>
      <p:ext uri="{BB962C8B-B14F-4D97-AF65-F5344CB8AC3E}">
        <p14:creationId xmlns:p14="http://schemas.microsoft.com/office/powerpoint/2010/main" val="1388686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22</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pPr lvl="0"/>
            <a:r>
              <a:rPr lang="zh-CN" altLang="en-US" dirty="0" smtClean="0"/>
              <a:t>接下来是实验部分</a:t>
            </a:r>
            <a:endParaRPr lang="en-US" altLang="zh-CN" dirty="0" smtClean="0"/>
          </a:p>
          <a:p>
            <a:pPr lvl="0"/>
            <a:r>
              <a:rPr lang="zh-CN" altLang="en-US" dirty="0" smtClean="0"/>
              <a:t>实验设备是苹果</a:t>
            </a:r>
            <a:r>
              <a:rPr lang="en-US" altLang="zh-CN" dirty="0" smtClean="0"/>
              <a:t>7  </a:t>
            </a:r>
            <a:r>
              <a:rPr lang="zh-CN" altLang="en-US" dirty="0" smtClean="0"/>
              <a:t>用的是后置摄像头</a:t>
            </a:r>
            <a:endParaRPr lang="en-US" altLang="zh-CN" dirty="0" smtClean="0"/>
          </a:p>
          <a:p>
            <a:pPr lvl="0"/>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1200</a:t>
            </a:r>
            <a:r>
              <a:rPr lang="zh-CN" altLang="en-US" sz="1200" kern="1200" dirty="0" smtClean="0">
                <a:solidFill>
                  <a:schemeClr val="tx1"/>
                </a:solidFill>
                <a:effectLst/>
                <a:latin typeface="+mn-lt"/>
                <a:ea typeface="+mn-ea"/>
                <a:cs typeface="+mn-cs"/>
              </a:rPr>
              <a:t>万像素，视频帧率为</a:t>
            </a:r>
            <a:r>
              <a:rPr lang="en-US" altLang="zh-CN" sz="1200" kern="1200" dirty="0" smtClean="0">
                <a:solidFill>
                  <a:schemeClr val="tx1"/>
                </a:solidFill>
                <a:effectLst/>
                <a:latin typeface="+mn-lt"/>
                <a:ea typeface="+mn-ea"/>
                <a:cs typeface="+mn-cs"/>
              </a:rPr>
              <a:t>60fps</a:t>
            </a:r>
            <a:r>
              <a:rPr lang="zh-CN" altLang="en-US" sz="1200" kern="1200" dirty="0" smtClean="0">
                <a:solidFill>
                  <a:schemeClr val="tx1"/>
                </a:solidFill>
                <a:effectLst/>
                <a:latin typeface="+mn-lt"/>
                <a:ea typeface="+mn-ea"/>
                <a:cs typeface="+mn-cs"/>
              </a:rPr>
              <a:t>，分辨率为</a:t>
            </a:r>
            <a:r>
              <a:rPr lang="en-US" altLang="zh-CN" sz="1200" kern="1200" dirty="0" smtClean="0">
                <a:solidFill>
                  <a:schemeClr val="tx1"/>
                </a:solidFill>
                <a:effectLst/>
                <a:latin typeface="+mn-lt"/>
                <a:ea typeface="+mn-ea"/>
                <a:cs typeface="+mn-cs"/>
              </a:rPr>
              <a:t>720p/1080p</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心跳数据集来自</a:t>
            </a:r>
            <a:r>
              <a:rPr lang="en-US" altLang="zh-CN" sz="1200" kern="1200" dirty="0" smtClean="0">
                <a:solidFill>
                  <a:schemeClr val="tx1"/>
                </a:solidFill>
                <a:effectLst/>
                <a:latin typeface="+mn-lt"/>
                <a:ea typeface="+mn-ea"/>
                <a:cs typeface="+mn-cs"/>
              </a:rPr>
              <a:t>25</a:t>
            </a:r>
            <a:r>
              <a:rPr lang="zh-CN" altLang="en-US" sz="1200" kern="1200" dirty="0" smtClean="0">
                <a:solidFill>
                  <a:schemeClr val="tx1"/>
                </a:solidFill>
                <a:effectLst/>
                <a:latin typeface="+mn-lt"/>
                <a:ea typeface="+mn-ea"/>
                <a:cs typeface="+mn-cs"/>
              </a:rPr>
              <a:t>名参与者。收集了</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583</a:t>
            </a:r>
            <a:r>
              <a:rPr lang="zh-CN" altLang="en-US" sz="1200" kern="1200" dirty="0" smtClean="0">
                <a:solidFill>
                  <a:schemeClr val="tx1"/>
                </a:solidFill>
                <a:effectLst/>
                <a:latin typeface="+mn-lt"/>
                <a:ea typeface="+mn-ea"/>
                <a:cs typeface="+mn-cs"/>
              </a:rPr>
              <a:t>份周期样本。</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变量主要有生物永久性</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情感状态</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不同的手指和按压位置</a:t>
            </a:r>
            <a:endParaRPr lang="en-US" altLang="zh-CN" dirty="0" smtClean="0"/>
          </a:p>
        </p:txBody>
      </p:sp>
    </p:spTree>
    <p:extLst>
      <p:ext uri="{BB962C8B-B14F-4D97-AF65-F5344CB8AC3E}">
        <p14:creationId xmlns:p14="http://schemas.microsoft.com/office/powerpoint/2010/main" val="1920993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23</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r>
              <a:rPr lang="zh-CN" altLang="en-US" dirty="0" smtClean="0"/>
              <a:t>首先是对用户认证性能比的评估</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左图描述了</a:t>
            </a:r>
            <a:r>
              <a:rPr lang="en-US" altLang="zh-CN" sz="1200" kern="1200" dirty="0" smtClean="0">
                <a:solidFill>
                  <a:schemeClr val="tx1"/>
                </a:solidFill>
                <a:effectLst/>
                <a:latin typeface="+mn-lt"/>
                <a:ea typeface="+mn-ea"/>
                <a:cs typeface="+mn-cs"/>
              </a:rPr>
              <a:t>25</a:t>
            </a:r>
            <a:r>
              <a:rPr lang="zh-CN" altLang="en-US" sz="1200" kern="1200" dirty="0" smtClean="0">
                <a:solidFill>
                  <a:schemeClr val="tx1"/>
                </a:solidFill>
                <a:effectLst/>
                <a:latin typeface="+mn-lt"/>
                <a:ea typeface="+mn-ea"/>
                <a:cs typeface="+mn-cs"/>
              </a:rPr>
              <a:t>名参与者在每次验证中利用不同心跳周期数</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的平均</a:t>
            </a:r>
            <a:r>
              <a:rPr lang="en-US" altLang="zh-CN" sz="1200" kern="1200" dirty="0" smtClean="0">
                <a:solidFill>
                  <a:schemeClr val="tx1"/>
                </a:solidFill>
                <a:effectLst/>
                <a:latin typeface="+mn-lt"/>
                <a:ea typeface="+mn-ea"/>
                <a:cs typeface="+mn-cs"/>
              </a:rPr>
              <a:t>ROC</a:t>
            </a:r>
            <a:r>
              <a:rPr lang="zh-CN" altLang="en-US" sz="1200" kern="1200" dirty="0" smtClean="0">
                <a:solidFill>
                  <a:schemeClr val="tx1"/>
                </a:solidFill>
                <a:effectLst/>
                <a:latin typeface="+mn-lt"/>
                <a:ea typeface="+mn-ea"/>
                <a:cs typeface="+mn-cs"/>
              </a:rPr>
              <a:t>曲线。</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计算各</a:t>
            </a:r>
            <a:r>
              <a:rPr lang="en-US" altLang="zh-CN" sz="1200" kern="1200" dirty="0" smtClean="0">
                <a:solidFill>
                  <a:schemeClr val="tx1"/>
                </a:solidFill>
                <a:effectLst/>
                <a:latin typeface="+mn-lt"/>
                <a:ea typeface="+mn-ea"/>
                <a:cs typeface="+mn-cs"/>
              </a:rPr>
              <a:t>ROC</a:t>
            </a:r>
            <a:r>
              <a:rPr lang="zh-CN" altLang="en-US" sz="1200" kern="1200" dirty="0" smtClean="0">
                <a:solidFill>
                  <a:schemeClr val="tx1"/>
                </a:solidFill>
                <a:effectLst/>
                <a:latin typeface="+mn-lt"/>
                <a:ea typeface="+mn-ea"/>
                <a:cs typeface="+mn-cs"/>
              </a:rPr>
              <a:t>曲线的</a:t>
            </a:r>
            <a:r>
              <a:rPr lang="en-US" altLang="zh-CN" sz="1200" kern="1200" dirty="0" smtClean="0">
                <a:solidFill>
                  <a:schemeClr val="tx1"/>
                </a:solidFill>
                <a:effectLst/>
                <a:latin typeface="+mn-lt"/>
                <a:ea typeface="+mn-ea"/>
                <a:cs typeface="+mn-cs"/>
              </a:rPr>
              <a:t>AUC</a:t>
            </a:r>
            <a:r>
              <a:rPr lang="zh-CN" altLang="en-US" sz="1200" kern="1200" dirty="0" smtClean="0">
                <a:solidFill>
                  <a:schemeClr val="tx1"/>
                </a:solidFill>
                <a:effectLst/>
                <a:latin typeface="+mn-lt"/>
                <a:ea typeface="+mn-ea"/>
                <a:cs typeface="+mn-cs"/>
              </a:rPr>
              <a:t>（</a:t>
            </a:r>
            <a:r>
              <a:rPr lang="zh-CN" altLang="en-US" dirty="0" smtClean="0"/>
              <a:t>它是</a:t>
            </a:r>
            <a:r>
              <a:rPr lang="en-US" altLang="zh-CN" dirty="0" smtClean="0"/>
              <a:t>ROC</a:t>
            </a:r>
            <a:r>
              <a:rPr lang="zh-CN" altLang="en-US" dirty="0" smtClean="0"/>
              <a:t>曲线下的面积</a:t>
            </a:r>
            <a:r>
              <a:rPr lang="zh-CN" altLang="en-US" sz="1200" kern="1200" dirty="0" smtClean="0">
                <a:solidFill>
                  <a:schemeClr val="tx1"/>
                </a:solidFill>
                <a:effectLst/>
                <a:latin typeface="+mn-lt"/>
                <a:ea typeface="+mn-ea"/>
                <a:cs typeface="+mn-cs"/>
              </a:rPr>
              <a:t>）分别为</a:t>
            </a:r>
            <a:r>
              <a:rPr lang="en-US" altLang="zh-CN" sz="1200" kern="1200" dirty="0" smtClean="0">
                <a:solidFill>
                  <a:schemeClr val="tx1"/>
                </a:solidFill>
                <a:effectLst/>
                <a:latin typeface="+mn-lt"/>
                <a:ea typeface="+mn-ea"/>
                <a:cs typeface="+mn-cs"/>
              </a:rPr>
              <a:t>0.958</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0.974</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0.987</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可以发现</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个心跳周期的表现最好。</a:t>
            </a:r>
            <a:r>
              <a:rPr lang="zh-CN" altLang="en-US" sz="1200" b="0" i="0" kern="1200" dirty="0" smtClean="0">
                <a:solidFill>
                  <a:schemeClr val="tx1"/>
                </a:solidFill>
                <a:effectLst/>
                <a:latin typeface="+mn-lt"/>
                <a:ea typeface="+mn-ea"/>
                <a:cs typeface="+mn-cs"/>
              </a:rPr>
              <a:t>仅</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个心动周期的验证</a:t>
            </a:r>
            <a:r>
              <a:rPr lang="en-US" altLang="zh-CN" sz="1200" b="0" i="0" kern="1200" dirty="0" smtClean="0">
                <a:solidFill>
                  <a:schemeClr val="tx1"/>
                </a:solidFill>
                <a:effectLst/>
                <a:latin typeface="+mn-lt"/>
                <a:ea typeface="+mn-ea"/>
                <a:cs typeface="+mn-cs"/>
              </a:rPr>
              <a:t>AUC</a:t>
            </a:r>
            <a:r>
              <a:rPr lang="zh-CN" altLang="en-US" sz="1200" b="0" i="0" kern="1200" dirty="0" smtClean="0">
                <a:solidFill>
                  <a:schemeClr val="tx1"/>
                </a:solidFill>
                <a:effectLst/>
                <a:latin typeface="+mn-lt"/>
                <a:ea typeface="+mn-ea"/>
                <a:cs typeface="+mn-cs"/>
              </a:rPr>
              <a:t>大于</a:t>
            </a:r>
            <a:r>
              <a:rPr lang="en-US" altLang="zh-CN" sz="1200" b="0" i="0" kern="1200" dirty="0" smtClean="0">
                <a:solidFill>
                  <a:schemeClr val="tx1"/>
                </a:solidFill>
                <a:effectLst/>
                <a:latin typeface="+mn-lt"/>
                <a:ea typeface="+mn-ea"/>
                <a:cs typeface="+mn-cs"/>
              </a:rPr>
              <a:t>0.958</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此外，右图还展示了验证所有</a:t>
            </a:r>
            <a:r>
              <a:rPr lang="en-US" altLang="zh-CN" sz="1200" kern="1200" dirty="0" smtClean="0">
                <a:solidFill>
                  <a:schemeClr val="tx1"/>
                </a:solidFill>
                <a:effectLst/>
                <a:latin typeface="+mn-lt"/>
                <a:ea typeface="+mn-ea"/>
                <a:cs typeface="+mn-cs"/>
              </a:rPr>
              <a:t>25</a:t>
            </a:r>
            <a:r>
              <a:rPr lang="zh-CN" altLang="en-US" sz="1200" kern="1200" dirty="0" smtClean="0">
                <a:solidFill>
                  <a:schemeClr val="tx1"/>
                </a:solidFill>
                <a:effectLst/>
                <a:latin typeface="+mn-lt"/>
                <a:ea typeface="+mn-ea"/>
                <a:cs typeface="+mn-cs"/>
              </a:rPr>
              <a:t>个参与者的</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是真阳性</a:t>
            </a:r>
            <a:r>
              <a:rPr lang="en-US" altLang="zh-CN" sz="1200" kern="1200" dirty="0" smtClean="0">
                <a:solidFill>
                  <a:schemeClr val="tx1"/>
                </a:solidFill>
                <a:effectLst/>
                <a:latin typeface="+mn-lt"/>
                <a:ea typeface="+mn-ea"/>
                <a:cs typeface="+mn-cs"/>
              </a:rPr>
              <a:t>TPR</a:t>
            </a:r>
            <a:r>
              <a:rPr lang="zh-CN" altLang="en-US" sz="1200" kern="1200" dirty="0" smtClean="0">
                <a:solidFill>
                  <a:schemeClr val="tx1"/>
                </a:solidFill>
                <a:effectLst/>
                <a:latin typeface="+mn-lt"/>
                <a:ea typeface="+mn-ea"/>
                <a:cs typeface="+mn-cs"/>
              </a:rPr>
              <a:t>和真阴性率</a:t>
            </a:r>
            <a:r>
              <a:rPr lang="en-US" altLang="zh-CN" sz="1200" kern="1200" dirty="0" smtClean="0">
                <a:solidFill>
                  <a:schemeClr val="tx1"/>
                </a:solidFill>
                <a:effectLst/>
                <a:latin typeface="+mn-lt"/>
                <a:ea typeface="+mn-ea"/>
                <a:cs typeface="+mn-cs"/>
              </a:rPr>
              <a:t>(TNR)</a:t>
            </a:r>
            <a:r>
              <a:rPr lang="zh-CN" altLang="en-US" sz="1200" kern="1200" dirty="0" smtClean="0">
                <a:solidFill>
                  <a:schemeClr val="tx1"/>
                </a:solidFill>
                <a:effectLst/>
                <a:latin typeface="+mn-lt"/>
                <a:ea typeface="+mn-ea"/>
                <a:cs typeface="+mn-cs"/>
              </a:rPr>
              <a:t>的等权重组</a:t>
            </a:r>
            <a:r>
              <a:rPr lang="zh-CN" altLang="en-US" sz="1200" kern="1200" baseline="0" dirty="0" smtClean="0">
                <a:solidFill>
                  <a:schemeClr val="tx1"/>
                </a:solidFill>
                <a:effectLst/>
                <a:latin typeface="+mn-lt"/>
                <a:ea typeface="+mn-ea"/>
                <a:cs typeface="+mn-cs"/>
              </a:rPr>
              <a:t> 平均值</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结果表明，</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个周期、</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个周期和</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个周期的平均</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分别达到</a:t>
            </a:r>
            <a:r>
              <a:rPr lang="en-US" altLang="zh-CN" sz="1200" kern="1200" dirty="0" smtClean="0">
                <a:solidFill>
                  <a:schemeClr val="tx1"/>
                </a:solidFill>
                <a:effectLst/>
                <a:latin typeface="+mn-lt"/>
                <a:ea typeface="+mn-ea"/>
                <a:cs typeface="+mn-cs"/>
              </a:rPr>
              <a:t>95.5%</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97.9%</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98.6%</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以上结果证实了</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在验证所有合法用户同时拒绝对手方面是高度可靠的。</a:t>
            </a:r>
          </a:p>
          <a:p>
            <a:endParaRPr lang="en-US" altLang="zh-CN" dirty="0" smtClean="0"/>
          </a:p>
          <a:p>
            <a:endParaRPr lang="en-US" altLang="zh-CN" dirty="0"/>
          </a:p>
        </p:txBody>
      </p:sp>
    </p:spTree>
    <p:extLst>
      <p:ext uri="{BB962C8B-B14F-4D97-AF65-F5344CB8AC3E}">
        <p14:creationId xmlns:p14="http://schemas.microsoft.com/office/powerpoint/2010/main" val="1417389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24</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r>
              <a:rPr lang="zh-CN" altLang="en-US" sz="1200" b="0" i="0" kern="1200" dirty="0" smtClean="0">
                <a:solidFill>
                  <a:schemeClr val="tx1"/>
                </a:solidFill>
                <a:effectLst/>
                <a:latin typeface="+mn-lt"/>
                <a:ea typeface="+mn-ea"/>
                <a:cs typeface="+mn-cs"/>
              </a:rPr>
              <a:t>下边是对系统模块的有效性的评估</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左图显示了在</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个周期、</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个周期和</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个周期下验证</a:t>
            </a:r>
            <a:r>
              <a:rPr lang="en-US" altLang="zh-CN" sz="1200" kern="1200" dirty="0" smtClean="0">
                <a:solidFill>
                  <a:schemeClr val="tx1"/>
                </a:solidFill>
                <a:effectLst/>
                <a:latin typeface="+mn-lt"/>
                <a:ea typeface="+mn-ea"/>
                <a:cs typeface="+mn-cs"/>
              </a:rPr>
              <a:t>25</a:t>
            </a:r>
            <a:r>
              <a:rPr lang="zh-CN" altLang="en-US" sz="1200" kern="1200" dirty="0" smtClean="0">
                <a:solidFill>
                  <a:schemeClr val="tx1"/>
                </a:solidFill>
                <a:effectLst/>
                <a:latin typeface="+mn-lt"/>
                <a:ea typeface="+mn-ea"/>
                <a:cs typeface="+mn-cs"/>
              </a:rPr>
              <a:t>个用户利用三个特性集的</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可以看到，采用基准和非基准特征相结合的方法，验证精度达到</a:t>
            </a:r>
            <a:r>
              <a:rPr lang="en-US" altLang="zh-CN" sz="1200" b="0" i="0" kern="1200" dirty="0" smtClean="0">
                <a:solidFill>
                  <a:schemeClr val="tx1"/>
                </a:solidFill>
                <a:effectLst/>
                <a:latin typeface="+mn-lt"/>
                <a:ea typeface="+mn-ea"/>
                <a:cs typeface="+mn-cs"/>
              </a:rPr>
              <a:t>98%</a:t>
            </a:r>
            <a:r>
              <a:rPr lang="zh-CN" altLang="en-US" sz="1200" b="0" i="0" kern="1200" dirty="0" smtClean="0">
                <a:solidFill>
                  <a:schemeClr val="tx1"/>
                </a:solidFill>
                <a:effectLst/>
                <a:latin typeface="+mn-lt"/>
                <a:ea typeface="+mn-ea"/>
                <a:cs typeface="+mn-cs"/>
              </a:rPr>
              <a:t>以上</a:t>
            </a:r>
            <a:endParaRPr lang="en-US" altLang="zh-CN" sz="1200" b="0" i="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我们观察到收缩期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舒张期特征集比非基准特征集具有更好的验证性能。这是因为描述心脏周期四个阶段中拐点振幅的基准特征对心率变化更加可靠。</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事实上，基准和非基准特征都有助于增强</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的认证能力，它们是互补的。说明收缩期</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舒张期特征集与非基准特征集相结合可以进一步提高用户验证的准确性。</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右图是动态心跳波提取对用户验证性能的影响</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我们发现</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是更有效的验证用户与动态波提取。</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特别是，当仅使用</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个心脏周期进行用户验证时，使用动态心脏波提取，</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提高了</a:t>
            </a:r>
            <a:r>
              <a:rPr lang="en-US" altLang="zh-CN" sz="1200" kern="1200" dirty="0" smtClean="0">
                <a:solidFill>
                  <a:schemeClr val="tx1"/>
                </a:solidFill>
                <a:effectLst/>
                <a:latin typeface="+mn-lt"/>
                <a:ea typeface="+mn-ea"/>
                <a:cs typeface="+mn-cs"/>
              </a:rPr>
              <a:t>7%</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这是因为所提出的动态心波提取机制能够有效地选择敏感像素，并抑制指尖按压位置和压力的小尺度变化所带来的环境噪声的影响。</a:t>
            </a:r>
          </a:p>
          <a:p>
            <a:endParaRPr lang="en-US" altLang="zh-CN" dirty="0"/>
          </a:p>
        </p:txBody>
      </p:sp>
    </p:spTree>
    <p:extLst>
      <p:ext uri="{BB962C8B-B14F-4D97-AF65-F5344CB8AC3E}">
        <p14:creationId xmlns:p14="http://schemas.microsoft.com/office/powerpoint/2010/main" val="3449541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25</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normAutofit/>
          </a:bodyPr>
          <a:lstStyle/>
          <a:p>
            <a:r>
              <a:rPr lang="zh-CN" altLang="en-US" dirty="0" smtClean="0"/>
              <a:t>最后是系统鲁棒性的实验</a:t>
            </a:r>
            <a:endParaRPr lang="en-US" altLang="zh-CN" dirty="0" smtClean="0"/>
          </a:p>
          <a:p>
            <a:endParaRPr lang="en-US" altLang="zh-CN" dirty="0" smtClean="0"/>
          </a:p>
          <a:p>
            <a:r>
              <a:rPr lang="zh-CN" altLang="en-US" sz="1200" kern="1200" dirty="0" smtClean="0">
                <a:solidFill>
                  <a:schemeClr val="tx1"/>
                </a:solidFill>
                <a:effectLst/>
                <a:latin typeface="+mn-lt"/>
                <a:ea typeface="+mn-ea"/>
                <a:cs typeface="+mn-cs"/>
              </a:rPr>
              <a:t>心跳运动模式每天都会经历小规模的干扰，因此第一个实验是检测生物特征持久性</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所以在数据采集过程中，不受时间和周围环境</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室内或室外</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的限制，这样采集的到的是每个参与者在不同环境光照条件下的心跳周期。</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左图显示了</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个周期的用户验证的</a:t>
            </a:r>
            <a:r>
              <a:rPr lang="en-US" altLang="zh-CN" sz="1200" kern="1200" dirty="0" smtClean="0">
                <a:solidFill>
                  <a:schemeClr val="tx1"/>
                </a:solidFill>
                <a:effectLst/>
                <a:latin typeface="+mn-lt"/>
                <a:ea typeface="+mn-ea"/>
                <a:cs typeface="+mn-cs"/>
              </a:rPr>
              <a:t>BAC</a:t>
            </a:r>
            <a:r>
              <a:rPr lang="zh-CN" altLang="en-US" sz="1200" kern="1200" dirty="0" smtClean="0">
                <a:solidFill>
                  <a:schemeClr val="tx1"/>
                </a:solidFill>
                <a:effectLst/>
                <a:latin typeface="+mn-lt"/>
                <a:ea typeface="+mn-ea"/>
                <a:cs typeface="+mn-cs"/>
              </a:rPr>
              <a:t>。我们发现</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在用户验证方面表现出非常稳健的性能。即使是在不同的日子，</a:t>
            </a:r>
            <a:r>
              <a:rPr lang="zh-CN" altLang="en-US" sz="1200" b="0" i="0" kern="1200" dirty="0" smtClean="0">
                <a:solidFill>
                  <a:schemeClr val="tx1"/>
                </a:solidFill>
                <a:effectLst/>
                <a:latin typeface="+mn-lt"/>
                <a:ea typeface="+mn-ea"/>
                <a:cs typeface="+mn-cs"/>
              </a:rPr>
              <a:t>也得到了超过</a:t>
            </a:r>
            <a:r>
              <a:rPr lang="en-US" altLang="zh-CN" sz="1200" b="0" i="0" kern="1200" dirty="0" smtClean="0">
                <a:solidFill>
                  <a:schemeClr val="tx1"/>
                </a:solidFill>
                <a:effectLst/>
                <a:latin typeface="+mn-lt"/>
                <a:ea typeface="+mn-ea"/>
                <a:cs typeface="+mn-cs"/>
              </a:rPr>
              <a:t>95%</a:t>
            </a:r>
            <a:r>
              <a:rPr lang="zh-CN" altLang="en-US" sz="1200" b="0" i="0" kern="1200" dirty="0" smtClean="0">
                <a:solidFill>
                  <a:schemeClr val="tx1"/>
                </a:solidFill>
                <a:effectLst/>
                <a:latin typeface="+mn-lt"/>
                <a:ea typeface="+mn-ea"/>
                <a:cs typeface="+mn-cs"/>
              </a:rPr>
              <a:t>的平均</a:t>
            </a:r>
            <a:r>
              <a:rPr lang="en-US" altLang="zh-CN" sz="1200" b="0" i="0" kern="1200" dirty="0" smtClean="0">
                <a:solidFill>
                  <a:schemeClr val="tx1"/>
                </a:solidFill>
                <a:effectLst/>
                <a:latin typeface="+mn-lt"/>
                <a:ea typeface="+mn-ea"/>
                <a:cs typeface="+mn-cs"/>
              </a:rPr>
              <a:t>BAC</a:t>
            </a:r>
            <a:r>
              <a:rPr lang="zh-CN" altLang="en-US" sz="1200" b="0" i="0" kern="1200" dirty="0" smtClean="0">
                <a:solidFill>
                  <a:schemeClr val="tx1"/>
                </a:solidFill>
                <a:effectLst/>
                <a:latin typeface="+mn-lt"/>
                <a:ea typeface="+mn-ea"/>
                <a:cs typeface="+mn-cs"/>
              </a:rPr>
              <a:t>的结果</a:t>
            </a:r>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因此，我们可以得出结论，在不同时间采集的心跳样本中，没有明显的性能下降，这表明</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在长期内具有鲁棒性。</a:t>
            </a:r>
            <a:endParaRPr lang="en-US" altLang="zh-CN" dirty="0" smtClean="0"/>
          </a:p>
          <a:p>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此外，还研究了</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在不同情绪状态下的鲁棒性。</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设计了一组涉及不同压力水平的情感任务，每个参与者被要求执行两个低压力任务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即坐着听音乐</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和两个高压力任务</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即阅读和跑步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a:t>
            </a:r>
          </a:p>
          <a:p>
            <a:r>
              <a:rPr lang="zh-CN" altLang="en-US" sz="1200" kern="1200" dirty="0" smtClean="0">
                <a:solidFill>
                  <a:schemeClr val="tx1"/>
                </a:solidFill>
                <a:effectLst/>
                <a:latin typeface="+mn-lt"/>
                <a:ea typeface="+mn-ea"/>
                <a:cs typeface="+mn-cs"/>
              </a:rPr>
              <a:t>右图显示了四种不同情感任务用户验证准确率。我们发现即使高压力运动任务，</a:t>
            </a:r>
            <a:r>
              <a:rPr lang="en-US" altLang="zh-CN" sz="1200" kern="1200" dirty="0" err="1" smtClean="0">
                <a:solidFill>
                  <a:schemeClr val="tx1"/>
                </a:solidFill>
                <a:effectLst/>
                <a:latin typeface="+mn-lt"/>
                <a:ea typeface="+mn-ea"/>
                <a:cs typeface="+mn-cs"/>
              </a:rPr>
              <a:t>CardioCam</a:t>
            </a:r>
            <a:r>
              <a:rPr lang="zh-CN" altLang="en-US" sz="1200" kern="1200" dirty="0" smtClean="0">
                <a:solidFill>
                  <a:schemeClr val="tx1"/>
                </a:solidFill>
                <a:effectLst/>
                <a:latin typeface="+mn-lt"/>
                <a:ea typeface="+mn-ea"/>
                <a:cs typeface="+mn-cs"/>
              </a:rPr>
              <a:t>仍能达到</a:t>
            </a:r>
            <a:r>
              <a:rPr lang="en-US" altLang="zh-CN" sz="1200" kern="1200" dirty="0" smtClean="0">
                <a:solidFill>
                  <a:schemeClr val="tx1"/>
                </a:solidFill>
                <a:effectLst/>
                <a:latin typeface="+mn-lt"/>
                <a:ea typeface="+mn-ea"/>
                <a:cs typeface="+mn-cs"/>
              </a:rPr>
              <a:t>94%</a:t>
            </a:r>
            <a:r>
              <a:rPr lang="zh-CN" altLang="en-US" sz="1200" kern="1200" dirty="0" smtClean="0">
                <a:solidFill>
                  <a:schemeClr val="tx1"/>
                </a:solidFill>
                <a:effectLst/>
                <a:latin typeface="+mn-lt"/>
                <a:ea typeface="+mn-ea"/>
                <a:cs typeface="+mn-cs"/>
              </a:rPr>
              <a:t>以上的</a:t>
            </a:r>
            <a:r>
              <a:rPr lang="en-US" altLang="zh-CN" sz="1200" kern="1200" dirty="0" smtClean="0">
                <a:solidFill>
                  <a:schemeClr val="tx1"/>
                </a:solidFill>
                <a:effectLst/>
                <a:latin typeface="+mn-lt"/>
                <a:ea typeface="+mn-ea"/>
                <a:cs typeface="+mn-cs"/>
              </a:rPr>
              <a:t>TPR</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以下的</a:t>
            </a:r>
            <a:r>
              <a:rPr lang="en-US" altLang="zh-CN" sz="1200" kern="1200" dirty="0" smtClean="0">
                <a:solidFill>
                  <a:schemeClr val="tx1"/>
                </a:solidFill>
                <a:effectLst/>
                <a:latin typeface="+mn-lt"/>
                <a:ea typeface="+mn-ea"/>
                <a:cs typeface="+mn-cs"/>
              </a:rPr>
              <a:t>FPR</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4267951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bwMode="auto">
          <a:noFill/>
          <a:ln>
            <a:miter lim="800000"/>
            <a:headEnd/>
            <a:tailEnd/>
          </a:ln>
        </p:spPr>
        <p:txBody>
          <a:bodyPr/>
          <a:lstStyle/>
          <a:p>
            <a:fld id="{D7E2452D-F250-4B43-8A19-D7C687FCFA41}" type="slidenum">
              <a:rPr lang="en-US" altLang="zh-CN" smtClean="0"/>
              <a:pPr/>
              <a:t>26</a:t>
            </a:fld>
            <a:endParaRPr lang="en-US" altLang="zh-CN"/>
          </a:p>
        </p:txBody>
      </p:sp>
      <p:sp>
        <p:nvSpPr>
          <p:cNvPr id="40963"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40964"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r>
              <a:rPr lang="zh-CN" altLang="en-US" sz="1200" b="0" i="0" kern="1200" dirty="0" smtClean="0">
                <a:solidFill>
                  <a:schemeClr val="tx1"/>
                </a:solidFill>
                <a:effectLst/>
                <a:latin typeface="+mn-lt"/>
                <a:ea typeface="+mn-ea"/>
                <a:cs typeface="+mn-cs"/>
              </a:rPr>
              <a:t>最后是文章的总结部分，也是文章最主要的贡献</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提出</a:t>
            </a:r>
            <a:r>
              <a:rPr lang="en-US" altLang="zh-CN" sz="1200" b="0" i="0" kern="1200" dirty="0" err="1" smtClean="0">
                <a:solidFill>
                  <a:schemeClr val="tx1"/>
                </a:solidFill>
                <a:effectLst/>
                <a:latin typeface="+mn-lt"/>
                <a:ea typeface="+mn-ea"/>
                <a:cs typeface="+mn-cs"/>
              </a:rPr>
              <a:t>CardioCam</a:t>
            </a:r>
            <a:r>
              <a:rPr lang="zh-CN" altLang="en-US" sz="1200" b="0" i="0" kern="1200" dirty="0" smtClean="0">
                <a:solidFill>
                  <a:schemeClr val="tx1"/>
                </a:solidFill>
                <a:effectLst/>
                <a:latin typeface="+mn-lt"/>
                <a:ea typeface="+mn-ea"/>
                <a:cs typeface="+mn-cs"/>
              </a:rPr>
              <a:t>，这是第一个低成本、通用和难以伪造的基于心脏生物特征的用户验证系统</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利用移动和物联网设备中的内置摄像头提取独特的心脏生物特征</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设计摄像头配置优化方案和动态像素提取技术</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减轻环境干扰</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通过大量实验证明了</a:t>
            </a:r>
            <a:r>
              <a:rPr lang="en-US" altLang="zh-CN" sz="1200" b="0" i="0" kern="1200" dirty="0" err="1" smtClean="0">
                <a:solidFill>
                  <a:schemeClr val="tx1"/>
                </a:solidFill>
                <a:effectLst/>
                <a:latin typeface="+mn-lt"/>
                <a:ea typeface="+mn-ea"/>
                <a:cs typeface="+mn-cs"/>
              </a:rPr>
              <a:t>CardioCam</a:t>
            </a:r>
            <a:r>
              <a:rPr lang="zh-CN" altLang="en-US" sz="1200" b="0" i="0" kern="1200" dirty="0" smtClean="0">
                <a:solidFill>
                  <a:schemeClr val="tx1"/>
                </a:solidFill>
                <a:effectLst/>
                <a:latin typeface="+mn-lt"/>
                <a:ea typeface="+mn-ea"/>
                <a:cs typeface="+mn-cs"/>
              </a:rPr>
              <a:t>的有效性和鲁棒性</a:t>
            </a:r>
            <a:endParaRPr lang="en-US" altLang="zh-CN" dirty="0"/>
          </a:p>
        </p:txBody>
      </p:sp>
    </p:spTree>
    <p:extLst>
      <p:ext uri="{BB962C8B-B14F-4D97-AF65-F5344CB8AC3E}">
        <p14:creationId xmlns:p14="http://schemas.microsoft.com/office/powerpoint/2010/main" val="2336443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bwMode="auto">
          <a:noFill/>
          <a:ln>
            <a:miter lim="800000"/>
            <a:headEnd/>
            <a:tailEnd/>
          </a:ln>
        </p:spPr>
        <p:txBody>
          <a:bodyPr/>
          <a:lstStyle/>
          <a:p>
            <a:fld id="{E20F98FA-FBE3-428C-A162-30E78120A18E}" type="slidenum">
              <a:rPr lang="en-US" altLang="zh-CN" smtClean="0"/>
              <a:pPr/>
              <a:t>27</a:t>
            </a:fld>
            <a:endParaRPr lang="en-US" altLang="zh-CN"/>
          </a:p>
        </p:txBody>
      </p:sp>
      <p:sp>
        <p:nvSpPr>
          <p:cNvPr id="55299" name="Rectangle 2"/>
          <p:cNvSpPr>
            <a:spLocks noGrp="1" noRot="1" noChangeAspect="1" noTextEdit="1"/>
          </p:cNvSpPr>
          <p:nvPr>
            <p:ph type="sldImg"/>
          </p:nvPr>
        </p:nvSpPr>
        <p:spPr bwMode="auto">
          <a:xfrm>
            <a:off x="342900" y="698500"/>
            <a:ext cx="6196013" cy="3486150"/>
          </a:xfrm>
          <a:noFill/>
          <a:ln>
            <a:solidFill>
              <a:srgbClr val="000000"/>
            </a:solidFill>
            <a:miter lim="800000"/>
            <a:headEnd/>
            <a:tailEnd/>
          </a:ln>
        </p:spPr>
      </p:sp>
      <p:sp>
        <p:nvSpPr>
          <p:cNvPr id="55300" name="Rectangle 3"/>
          <p:cNvSpPr>
            <a:spLocks noGrp="1"/>
          </p:cNvSpPr>
          <p:nvPr>
            <p:ph type="body" idx="1"/>
          </p:nvPr>
        </p:nvSpPr>
        <p:spPr bwMode="auto">
          <a:noFill/>
        </p:spPr>
        <p:txBody>
          <a:bodyPr wrap="square" lIns="91134" tIns="45568" rIns="91134" bIns="45568" numCol="1" anchor="t" anchorCtr="0" compatLnSpc="1">
            <a:prstTxWarp prst="textNoShape">
              <a:avLst/>
            </a:prstTxWarp>
          </a:bodyPr>
          <a:lstStyle/>
          <a:p>
            <a:pPr eaLnBrk="1" hangingPunct="1"/>
            <a:endParaRPr lang="en-US" altLang="zh-CN" sz="800" dirty="0"/>
          </a:p>
        </p:txBody>
      </p:sp>
    </p:spTree>
    <p:extLst>
      <p:ext uri="{BB962C8B-B14F-4D97-AF65-F5344CB8AC3E}">
        <p14:creationId xmlns:p14="http://schemas.microsoft.com/office/powerpoint/2010/main" val="2366169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史聪 </a:t>
            </a:r>
            <a:r>
              <a:rPr lang="zh-CN" altLang="en-US" dirty="0" smtClean="0"/>
              <a:t>，与</a:t>
            </a:r>
            <a:r>
              <a:rPr lang="zh-CN" altLang="en-US" dirty="0" smtClean="0"/>
              <a:t>刘建是共同一作</a:t>
            </a:r>
            <a:endParaRPr lang="zh-CN" altLang="en-US"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来自罗格斯大学</a:t>
            </a:r>
            <a:r>
              <a:rPr lang="en-US" altLang="zh-CN"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电子与计算机工程系</a:t>
            </a:r>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目前是</a:t>
            </a:r>
            <a:r>
              <a:rPr lang="en-US" altLang="zh-CN" sz="1200" b="0" i="0" kern="1200" dirty="0" smtClean="0">
                <a:solidFill>
                  <a:schemeClr val="tx1"/>
                </a:solidFill>
                <a:effectLst/>
                <a:latin typeface="+mn-lt"/>
                <a:ea typeface="+mn-ea"/>
                <a:cs typeface="+mn-cs"/>
              </a:rPr>
              <a:t>WINLAB</a:t>
            </a:r>
            <a:r>
              <a:rPr lang="zh-CN" altLang="en-US" sz="1200" b="0" i="0" kern="1200" dirty="0" smtClean="0">
                <a:solidFill>
                  <a:schemeClr val="tx1"/>
                </a:solidFill>
                <a:effectLst/>
                <a:latin typeface="+mn-lt"/>
                <a:ea typeface="+mn-ea"/>
                <a:cs typeface="+mn-cs"/>
              </a:rPr>
              <a:t>三年级的博士生，导师是陈莹莹教授。</a:t>
            </a:r>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他之前获得了史蒂文斯理工学院的电气工程硕士学位和广东工业大学的软件工程学士学位</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他的研究领域包括机器学习、网络安全和隐私、移动感知和医疗。</a:t>
            </a:r>
            <a:endParaRPr lang="en-US" altLang="zh-CN" dirty="0" smtClean="0"/>
          </a:p>
        </p:txBody>
      </p:sp>
      <p:sp>
        <p:nvSpPr>
          <p:cNvPr id="4" name="灯片编号占位符 3"/>
          <p:cNvSpPr>
            <a:spLocks noGrp="1"/>
          </p:cNvSpPr>
          <p:nvPr>
            <p:ph type="sldNum" sz="quarter" idx="10"/>
          </p:nvPr>
        </p:nvSpPr>
        <p:spPr/>
        <p:txBody>
          <a:bodyPr/>
          <a:lstStyle/>
          <a:p>
            <a:fld id="{F994266E-F0B6-43D5-87A9-B71DADD8322E}" type="slidenum">
              <a:rPr lang="zh-CN" altLang="en-US" smtClean="0"/>
              <a:t>3</a:t>
            </a:fld>
            <a:endParaRPr lang="zh-CN" altLang="en-US"/>
          </a:p>
        </p:txBody>
      </p:sp>
    </p:spTree>
    <p:extLst>
      <p:ext uri="{BB962C8B-B14F-4D97-AF65-F5344CB8AC3E}">
        <p14:creationId xmlns:p14="http://schemas.microsoft.com/office/powerpoint/2010/main" val="140016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接下来是陈莹莹老师</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大家比较熟悉了，我不就介绍了</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（无线信息网络实验室</a:t>
            </a:r>
            <a:r>
              <a:rPr lang="en-US" altLang="zh-CN" sz="1200" b="0" i="0" kern="1200" dirty="0" smtClean="0">
                <a:solidFill>
                  <a:schemeClr val="tx1"/>
                </a:solidFill>
                <a:effectLst/>
                <a:latin typeface="+mn-lt"/>
                <a:ea typeface="+mn-ea"/>
                <a:cs typeface="+mn-cs"/>
              </a:rPr>
              <a:t>(WINLAB)</a:t>
            </a:r>
            <a:r>
              <a:rPr lang="zh-CN" altLang="en-US" sz="1200" b="0" i="0" kern="1200" dirty="0" smtClean="0">
                <a:solidFill>
                  <a:schemeClr val="tx1"/>
                </a:solidFill>
                <a:effectLst/>
                <a:latin typeface="+mn-lt"/>
                <a:ea typeface="+mn-ea"/>
                <a:cs typeface="+mn-cs"/>
              </a:rPr>
              <a:t>主任，数据分析与信息安全</a:t>
            </a:r>
            <a:r>
              <a:rPr lang="en-US" altLang="zh-CN" sz="1200" b="0" i="0" kern="1200" dirty="0" smtClean="0">
                <a:solidFill>
                  <a:schemeClr val="tx1"/>
                </a:solidFill>
                <a:effectLst/>
                <a:latin typeface="+mn-lt"/>
                <a:ea typeface="+mn-ea"/>
                <a:cs typeface="+mn-cs"/>
              </a:rPr>
              <a:t>(DAISY)</a:t>
            </a:r>
            <a:r>
              <a:rPr lang="zh-CN" altLang="en-US" sz="1200" b="0" i="0" kern="1200" dirty="0" smtClean="0">
                <a:solidFill>
                  <a:schemeClr val="tx1"/>
                </a:solidFill>
                <a:effectLst/>
                <a:latin typeface="+mn-lt"/>
                <a:ea typeface="+mn-ea"/>
                <a:cs typeface="+mn-cs"/>
              </a:rPr>
              <a:t>实验室</a:t>
            </a:r>
            <a:endParaRPr lang="en-US" altLang="zh-CN" dirty="0" smtClean="0"/>
          </a:p>
          <a:p>
            <a:r>
              <a:rPr lang="zh-CN" altLang="en-US" sz="1200" b="0" i="0" kern="1200" dirty="0" smtClean="0">
                <a:solidFill>
                  <a:schemeClr val="tx1"/>
                </a:solidFill>
                <a:effectLst/>
                <a:latin typeface="+mn-lt"/>
                <a:ea typeface="+mn-ea"/>
                <a:cs typeface="+mn-cs"/>
              </a:rPr>
              <a:t>研究方向</a:t>
            </a:r>
            <a:r>
              <a:rPr lang="en-US" altLang="zh-CN" sz="1200" b="0" i="0" kern="120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智能医疗、物联网、移动计算与传感、网络安全和隐私以及互联汽车。）</a:t>
            </a:r>
            <a:endParaRPr lang="en-US" altLang="zh-CN" dirty="0" smtClean="0"/>
          </a:p>
        </p:txBody>
      </p:sp>
      <p:sp>
        <p:nvSpPr>
          <p:cNvPr id="4" name="灯片编号占位符 3"/>
          <p:cNvSpPr>
            <a:spLocks noGrp="1"/>
          </p:cNvSpPr>
          <p:nvPr>
            <p:ph type="sldNum" sz="quarter" idx="10"/>
          </p:nvPr>
        </p:nvSpPr>
        <p:spPr/>
        <p:txBody>
          <a:bodyPr/>
          <a:lstStyle/>
          <a:p>
            <a:fld id="{F994266E-F0B6-43D5-87A9-B71DADD8322E}" type="slidenum">
              <a:rPr lang="zh-CN" altLang="en-US" smtClean="0"/>
              <a:t>4</a:t>
            </a:fld>
            <a:endParaRPr lang="zh-CN" altLang="en-US"/>
          </a:p>
        </p:txBody>
      </p:sp>
    </p:spTree>
    <p:extLst>
      <p:ext uri="{BB962C8B-B14F-4D97-AF65-F5344CB8AC3E}">
        <p14:creationId xmlns:p14="http://schemas.microsoft.com/office/powerpoint/2010/main" val="2031297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四作 刘洪波老师</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smtClean="0">
                <a:solidFill>
                  <a:schemeClr val="tx1"/>
                </a:solidFill>
                <a:effectLst/>
                <a:latin typeface="+mn-lt"/>
                <a:ea typeface="+mn-ea"/>
                <a:cs typeface="+mn-cs"/>
              </a:rPr>
              <a:t>他是印第安纳大学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普渡大学联合分校 </a:t>
            </a:r>
            <a:r>
              <a:rPr lang="zh-CN" altLang="en-US" sz="1200" b="0" i="0" kern="1200" dirty="0" smtClean="0">
                <a:solidFill>
                  <a:schemeClr val="tx1"/>
                </a:solidFill>
                <a:effectLst/>
                <a:latin typeface="+mn-lt"/>
                <a:ea typeface="+mn-ea"/>
                <a:cs typeface="+mn-cs"/>
              </a:rPr>
              <a:t>，计算机</a:t>
            </a:r>
            <a:r>
              <a:rPr lang="zh-CN" altLang="en-US" sz="1200" b="0" i="0" kern="1200" dirty="0" smtClean="0">
                <a:solidFill>
                  <a:schemeClr val="tx1"/>
                </a:solidFill>
                <a:effectLst/>
                <a:latin typeface="+mn-lt"/>
                <a:ea typeface="+mn-ea"/>
                <a:cs typeface="+mn-cs"/>
              </a:rPr>
              <a:t>与信息技术专业的助理教授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他的研究方向包括</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网络安全和隐私，移动计算和普适无线定位系统，无线和传感器网络，智能电网和数字信号处理。</a:t>
            </a:r>
            <a:endParaRPr lang="en-US" altLang="zh-CN" dirty="0" smtClean="0"/>
          </a:p>
        </p:txBody>
      </p:sp>
      <p:sp>
        <p:nvSpPr>
          <p:cNvPr id="4" name="灯片编号占位符 3"/>
          <p:cNvSpPr>
            <a:spLocks noGrp="1"/>
          </p:cNvSpPr>
          <p:nvPr>
            <p:ph type="sldNum" sz="quarter" idx="10"/>
          </p:nvPr>
        </p:nvSpPr>
        <p:spPr/>
        <p:txBody>
          <a:bodyPr/>
          <a:lstStyle/>
          <a:p>
            <a:fld id="{F994266E-F0B6-43D5-87A9-B71DADD8322E}" type="slidenum">
              <a:rPr lang="zh-CN" altLang="en-US" smtClean="0"/>
              <a:t>5</a:t>
            </a:fld>
            <a:endParaRPr lang="zh-CN" altLang="en-US"/>
          </a:p>
        </p:txBody>
      </p:sp>
    </p:spTree>
    <p:extLst>
      <p:ext uri="{BB962C8B-B14F-4D97-AF65-F5344CB8AC3E}">
        <p14:creationId xmlns:p14="http://schemas.microsoft.com/office/powerpoint/2010/main" val="1219721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五</a:t>
            </a:r>
            <a:r>
              <a:rPr lang="zh-CN" altLang="en-US" dirty="0" smtClean="0"/>
              <a:t>作 </a:t>
            </a:r>
            <a:r>
              <a:rPr lang="en-US" altLang="zh-CN" sz="1200" dirty="0" smtClean="0"/>
              <a:t>Marco </a:t>
            </a:r>
            <a:r>
              <a:rPr lang="en-US" altLang="zh-CN" sz="1200" dirty="0" err="1" smtClean="0"/>
              <a:t>Gruteser</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他</a:t>
            </a:r>
            <a:r>
              <a:rPr lang="zh-CN" altLang="en-US" sz="1200" b="0" i="0" kern="1200" dirty="0" smtClean="0">
                <a:solidFill>
                  <a:schemeClr val="tx1"/>
                </a:solidFill>
                <a:effectLst/>
                <a:latin typeface="+mn-lt"/>
                <a:ea typeface="+mn-ea"/>
                <a:cs typeface="+mn-cs"/>
              </a:rPr>
              <a:t>是罗格斯</a:t>
            </a:r>
            <a:r>
              <a:rPr lang="zh-CN" altLang="en-US" sz="1200" b="0" i="0" kern="1200" dirty="0" smtClean="0">
                <a:solidFill>
                  <a:schemeClr val="tx1"/>
                </a:solidFill>
                <a:effectLst/>
                <a:latin typeface="+mn-lt"/>
                <a:ea typeface="+mn-ea"/>
                <a:cs typeface="+mn-cs"/>
              </a:rPr>
              <a:t>大学的</a:t>
            </a:r>
            <a:r>
              <a:rPr lang="zh-CN" altLang="en-US" sz="1200" b="0" i="0" kern="1200" dirty="0" smtClean="0">
                <a:solidFill>
                  <a:schemeClr val="tx1"/>
                </a:solidFill>
                <a:effectLst/>
                <a:latin typeface="+mn-lt"/>
                <a:ea typeface="+mn-ea"/>
                <a:cs typeface="+mn-cs"/>
              </a:rPr>
              <a:t>电子和计算机工程以及计算机科学系教授。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他的研究方向包括</a:t>
            </a:r>
            <a:r>
              <a:rPr lang="en-US" altLang="zh-CN" sz="1200" b="0" i="0" kern="1200" dirty="0" smtClean="0">
                <a:solidFill>
                  <a:schemeClr val="tx1"/>
                </a:solidFill>
                <a:effectLst/>
                <a:latin typeface="+mn-lt"/>
                <a:ea typeface="+mn-ea"/>
                <a:cs typeface="+mn-cs"/>
              </a:rPr>
              <a:t>:</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车辆安全和隐私，视觉</a:t>
            </a:r>
            <a:r>
              <a:rPr lang="en-US" altLang="zh-CN" sz="1200" b="0" i="0" kern="1200" dirty="0" smtClean="0">
                <a:solidFill>
                  <a:schemeClr val="tx1"/>
                </a:solidFill>
                <a:effectLst/>
                <a:latin typeface="+mn-lt"/>
                <a:ea typeface="+mn-ea"/>
                <a:cs typeface="+mn-cs"/>
              </a:rPr>
              <a:t>MIMO</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mai</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mo</a:t>
            </a:r>
            <a:r>
              <a:rPr lang="zh-CN" altLang="en-US" sz="1200" b="0" i="0" kern="1200" dirty="0" smtClean="0">
                <a:solidFill>
                  <a:schemeClr val="tx1"/>
                </a:solidFill>
                <a:effectLst/>
                <a:latin typeface="+mn-lt"/>
                <a:ea typeface="+mn-ea"/>
                <a:cs typeface="+mn-cs"/>
              </a:rPr>
              <a:t>）网络，移动感知和安全服务，车辆协议和仿真。</a:t>
            </a:r>
            <a:endParaRPr lang="en-US" altLang="zh-CN" dirty="0" smtClean="0"/>
          </a:p>
        </p:txBody>
      </p:sp>
      <p:sp>
        <p:nvSpPr>
          <p:cNvPr id="4" name="灯片编号占位符 3"/>
          <p:cNvSpPr>
            <a:spLocks noGrp="1"/>
          </p:cNvSpPr>
          <p:nvPr>
            <p:ph type="sldNum" sz="quarter" idx="10"/>
          </p:nvPr>
        </p:nvSpPr>
        <p:spPr/>
        <p:txBody>
          <a:bodyPr/>
          <a:lstStyle/>
          <a:p>
            <a:fld id="{F994266E-F0B6-43D5-87A9-B71DADD8322E}" type="slidenum">
              <a:rPr lang="zh-CN" altLang="en-US" smtClean="0"/>
              <a:t>6</a:t>
            </a:fld>
            <a:endParaRPr lang="zh-CN" altLang="en-US"/>
          </a:p>
        </p:txBody>
      </p:sp>
    </p:spTree>
    <p:extLst>
      <p:ext uri="{BB962C8B-B14F-4D97-AF65-F5344CB8AC3E}">
        <p14:creationId xmlns:p14="http://schemas.microsoft.com/office/powerpoint/2010/main" val="356620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98500"/>
            <a:ext cx="6196013" cy="3486150"/>
          </a:xfrm>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首先是文章的背景</a:t>
            </a: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随着现代科技的进步，智能手机、平板电脑这种移动设备，还有智能家居系统这种物联网设备越来越普遍</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这些设备不可避免地会包含一些私人信息和敏感信息，比如通讯录、电子邮件、信用卡号码等</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在这种条件下，如果这些设备没有经过授权就被</a:t>
            </a:r>
            <a:r>
              <a:rPr lang="zh-CN" altLang="en-US" sz="1200" kern="1200" dirty="0" smtClean="0">
                <a:solidFill>
                  <a:schemeClr val="tx1"/>
                </a:solidFill>
                <a:effectLst/>
                <a:latin typeface="+mn-lt"/>
                <a:ea typeface="+mn-ea"/>
                <a:cs typeface="+mn-cs"/>
              </a:rPr>
              <a:t>访问</a:t>
            </a:r>
            <a:r>
              <a:rPr lang="zh-CN" altLang="en-US" sz="1200" kern="1200" baseline="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可能</a:t>
            </a:r>
            <a:r>
              <a:rPr lang="zh-CN" altLang="en-US" sz="1200" kern="1200" dirty="0" smtClean="0">
                <a:solidFill>
                  <a:schemeClr val="tx1"/>
                </a:solidFill>
                <a:effectLst/>
                <a:latin typeface="+mn-lt"/>
                <a:ea typeface="+mn-ea"/>
                <a:cs typeface="+mn-cs"/>
              </a:rPr>
              <a:t>会使大量敏感信息面临着被滥用的风险。</a:t>
            </a:r>
            <a:endParaRPr lang="zh-CN" altLang="en-US" dirty="0"/>
          </a:p>
        </p:txBody>
      </p:sp>
      <p:sp>
        <p:nvSpPr>
          <p:cNvPr id="4" name="灯片编号占位符 3"/>
          <p:cNvSpPr>
            <a:spLocks noGrp="1"/>
          </p:cNvSpPr>
          <p:nvPr>
            <p:ph type="sldNum" sz="quarter" idx="10"/>
          </p:nvPr>
        </p:nvSpPr>
        <p:spPr/>
        <p:txBody>
          <a:bodyPr/>
          <a:lstStyle/>
          <a:p>
            <a:pPr>
              <a:defRPr/>
            </a:pPr>
            <a:fld id="{85EF39B2-20AA-4777-9623-AB0B7F5CFD79}" type="slidenum">
              <a:rPr lang="en-US" altLang="zh-CN" smtClean="0"/>
              <a:pPr>
                <a:defRPr/>
              </a:pPr>
              <a:t>7</a:t>
            </a:fld>
            <a:endParaRPr lang="en-US" altLang="zh-CN"/>
          </a:p>
        </p:txBody>
      </p:sp>
    </p:spTree>
    <p:extLst>
      <p:ext uri="{BB962C8B-B14F-4D97-AF65-F5344CB8AC3E}">
        <p14:creationId xmlns:p14="http://schemas.microsoft.com/office/powerpoint/2010/main" val="1671566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8500"/>
            <a:ext cx="6196013" cy="3486150"/>
          </a:xfrm>
        </p:spPr>
      </p:sp>
      <p:sp>
        <p:nvSpPr>
          <p:cNvPr id="3" name="Notes Placeholder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研究者们为此也</a:t>
            </a:r>
            <a:r>
              <a:rPr lang="zh-CN" altLang="en-US" sz="1200" b="0" i="0" kern="1200" dirty="0" smtClean="0">
                <a:solidFill>
                  <a:schemeClr val="tx1"/>
                </a:solidFill>
                <a:effectLst/>
                <a:latin typeface="+mn-lt"/>
                <a:ea typeface="+mn-ea"/>
                <a:cs typeface="+mn-cs"/>
              </a:rPr>
              <a:t>开发出了</a:t>
            </a:r>
            <a:r>
              <a:rPr lang="zh-CN" altLang="en-US" sz="1200" b="0" i="0" kern="1200" dirty="0" smtClean="0">
                <a:solidFill>
                  <a:schemeClr val="tx1"/>
                </a:solidFill>
                <a:effectLst/>
                <a:latin typeface="+mn-lt"/>
                <a:ea typeface="+mn-ea"/>
                <a:cs typeface="+mn-cs"/>
              </a:rPr>
              <a:t>很多种认证</a:t>
            </a:r>
            <a:r>
              <a:rPr lang="zh-CN" altLang="en-US" sz="1200" b="0" i="0" kern="1200" dirty="0" smtClean="0">
                <a:solidFill>
                  <a:schemeClr val="tx1"/>
                </a:solidFill>
                <a:effectLst/>
                <a:latin typeface="+mn-lt"/>
                <a:ea typeface="+mn-ea"/>
                <a:cs typeface="+mn-cs"/>
              </a:rPr>
              <a:t>方式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比较</a:t>
            </a:r>
            <a:r>
              <a:rPr lang="zh-CN" altLang="en-US" sz="1200" b="0" i="0" kern="1200" dirty="0" smtClean="0">
                <a:solidFill>
                  <a:schemeClr val="tx1"/>
                </a:solidFill>
                <a:effectLst/>
                <a:latin typeface="+mn-lt"/>
                <a:ea typeface="+mn-ea"/>
                <a:cs typeface="+mn-cs"/>
              </a:rPr>
              <a:t>传统的</a:t>
            </a:r>
            <a:r>
              <a:rPr lang="zh-CN" altLang="en-US" sz="1200" b="0" i="0" kern="1200" dirty="0" smtClean="0">
                <a:solidFill>
                  <a:schemeClr val="tx1"/>
                </a:solidFill>
                <a:effectLst/>
                <a:latin typeface="+mn-lt"/>
                <a:ea typeface="+mn-ea"/>
                <a:cs typeface="+mn-cs"/>
              </a:rPr>
              <a:t>方式是通过</a:t>
            </a:r>
            <a:r>
              <a:rPr lang="zh-CN" altLang="en-US" sz="1200" b="0" i="0" kern="1200" dirty="0" smtClean="0">
                <a:solidFill>
                  <a:schemeClr val="tx1"/>
                </a:solidFill>
                <a:effectLst/>
                <a:latin typeface="+mn-lt"/>
                <a:ea typeface="+mn-ea"/>
                <a:cs typeface="+mn-cs"/>
              </a:rPr>
              <a:t>密码进行认证 ，这里的密码一般指的是文本密码和</a:t>
            </a:r>
            <a:r>
              <a:rPr lang="zh-CN" altLang="en-US" sz="1200" b="0" i="0" kern="1200" dirty="0" smtClean="0">
                <a:solidFill>
                  <a:schemeClr val="tx1"/>
                </a:solidFill>
                <a:effectLst/>
                <a:latin typeface="+mn-lt"/>
                <a:ea typeface="+mn-ea"/>
                <a:cs typeface="+mn-cs"/>
              </a:rPr>
              <a:t>图案密码</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这种方式比较简单，依赖于</a:t>
            </a:r>
            <a:r>
              <a:rPr lang="zh-CN" altLang="en-US" sz="1200" b="0" i="0" kern="1200" dirty="0" smtClean="0">
                <a:solidFill>
                  <a:schemeClr val="tx1"/>
                </a:solidFill>
                <a:effectLst/>
                <a:latin typeface="+mn-lt"/>
                <a:ea typeface="+mn-ea"/>
                <a:cs typeface="+mn-cs"/>
              </a:rPr>
              <a:t>记忆，但是</a:t>
            </a:r>
            <a:r>
              <a:rPr lang="zh-CN" altLang="en-US" sz="1200" b="0" i="0" kern="1200" dirty="0" smtClean="0">
                <a:solidFill>
                  <a:schemeClr val="tx1"/>
                </a:solidFill>
                <a:effectLst/>
                <a:latin typeface="+mn-lt"/>
                <a:ea typeface="+mn-ea"/>
                <a:cs typeface="+mn-cs"/>
              </a:rPr>
              <a:t>它识别的是密码本身，而不是用户，因此很容易受到密码盗窃，肩窥和涂抹攻击等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mn-lt"/>
                <a:ea typeface="+mn-ea"/>
                <a:cs typeface="+mn-cs"/>
              </a:rPr>
              <a:t>另一种是基于生物特征的用户验证，</a:t>
            </a:r>
            <a:r>
              <a:rPr lang="zh-CN" altLang="en-US" sz="1200" b="0" i="0" kern="1200" dirty="0" smtClean="0">
                <a:solidFill>
                  <a:schemeClr val="tx1"/>
                </a:solidFill>
                <a:effectLst/>
                <a:latin typeface="+mn-lt"/>
                <a:ea typeface="+mn-ea"/>
                <a:cs typeface="+mn-cs"/>
              </a:rPr>
              <a:t>比如指纹，面部识别等，</a:t>
            </a:r>
            <a:r>
              <a:rPr lang="zh-CN" altLang="en-US" sz="1200" kern="1200" dirty="0" smtClean="0">
                <a:solidFill>
                  <a:schemeClr val="tx1"/>
                </a:solidFill>
                <a:effectLst/>
                <a:latin typeface="+mn-lt"/>
                <a:ea typeface="+mn-ea"/>
                <a:cs typeface="+mn-cs"/>
              </a:rPr>
              <a:t>它为移动设备的安全开辟了新的</a:t>
            </a:r>
            <a:r>
              <a:rPr lang="zh-CN" altLang="en-US" sz="1200" kern="1200" dirty="0" smtClean="0">
                <a:solidFill>
                  <a:schemeClr val="tx1"/>
                </a:solidFill>
                <a:effectLst/>
                <a:latin typeface="+mn-lt"/>
                <a:ea typeface="+mn-ea"/>
                <a:cs typeface="+mn-cs"/>
              </a:rPr>
              <a:t>途径，</a:t>
            </a:r>
            <a:r>
              <a:rPr lang="zh-CN" altLang="en-US" sz="1200" b="0" i="0" kern="1200" dirty="0" smtClean="0">
                <a:solidFill>
                  <a:schemeClr val="tx1"/>
                </a:solidFill>
                <a:effectLst/>
                <a:latin typeface="+mn-lt"/>
                <a:ea typeface="+mn-ea"/>
                <a:cs typeface="+mn-cs"/>
              </a:rPr>
              <a:t>但是</a:t>
            </a:r>
            <a:r>
              <a:rPr lang="zh-CN" altLang="en-US" sz="1200" b="0" i="0" kern="1200" dirty="0" smtClean="0">
                <a:solidFill>
                  <a:schemeClr val="tx1"/>
                </a:solidFill>
                <a:effectLst/>
                <a:latin typeface="+mn-lt"/>
                <a:ea typeface="+mn-ea"/>
                <a:cs typeface="+mn-cs"/>
              </a:rPr>
              <a:t>这种方式一般需要专用的传感</a:t>
            </a:r>
            <a:r>
              <a:rPr lang="zh-CN" altLang="en-US" sz="1200" b="0" i="0" kern="1200" dirty="0" smtClean="0">
                <a:solidFill>
                  <a:schemeClr val="tx1"/>
                </a:solidFill>
                <a:effectLst/>
                <a:latin typeface="+mn-lt"/>
                <a:ea typeface="+mn-ea"/>
                <a:cs typeface="+mn-cs"/>
              </a:rPr>
              <a:t>设备；</a:t>
            </a:r>
            <a:r>
              <a:rPr lang="zh-CN" altLang="en-US" sz="1200" kern="1200" dirty="0" smtClean="0">
                <a:solidFill>
                  <a:schemeClr val="tx1"/>
                </a:solidFill>
                <a:effectLst/>
                <a:latin typeface="+mn-lt"/>
                <a:ea typeface="+mn-ea"/>
                <a:cs typeface="+mn-cs"/>
              </a:rPr>
              <a:t>比如</a:t>
            </a:r>
            <a:r>
              <a:rPr lang="zh-CN" altLang="en-US" sz="1200" kern="1200" dirty="0" smtClean="0">
                <a:solidFill>
                  <a:schemeClr val="tx1"/>
                </a:solidFill>
                <a:effectLst/>
                <a:latin typeface="+mn-lt"/>
                <a:ea typeface="+mn-ea"/>
                <a:cs typeface="+mn-cs"/>
              </a:rPr>
              <a:t>基于指纹的方法，它可以广泛应用于许多高端智能手机，但是，在世界上有很多手机没有专门的指纹传感器。同时基于指纹的方法容易受到人造指纹的攻击</a:t>
            </a:r>
            <a:r>
              <a:rPr lang="zh-CN" altLang="en-US" sz="1200" kern="1200" dirty="0" smtClean="0">
                <a:solidFill>
                  <a:schemeClr val="tx1"/>
                </a:solidFill>
                <a:effectLst/>
                <a:latin typeface="+mn-lt"/>
                <a:ea typeface="+mn-ea"/>
                <a:cs typeface="+mn-cs"/>
              </a:rPr>
              <a:t>。而</a:t>
            </a:r>
            <a:r>
              <a:rPr lang="zh-CN" altLang="en-US" sz="1200" kern="1200" dirty="0" smtClean="0">
                <a:solidFill>
                  <a:schemeClr val="tx1"/>
                </a:solidFill>
                <a:effectLst/>
                <a:latin typeface="+mn-lt"/>
                <a:ea typeface="+mn-ea"/>
                <a:cs typeface="+mn-cs"/>
              </a:rPr>
              <a:t>面容的方法，则可能会导致隐私泄露问题，同时它们的性能可能会因周围的照明条件而改变。</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85EF39B2-20AA-4777-9623-AB0B7F5CFD79}" type="slidenum">
              <a:rPr lang="en-US" altLang="zh-CN" smtClean="0"/>
              <a:pPr>
                <a:defRPr/>
              </a:pPr>
              <a:t>8</a:t>
            </a:fld>
            <a:endParaRPr lang="en-US" altLang="zh-CN"/>
          </a:p>
        </p:txBody>
      </p:sp>
    </p:spTree>
    <p:extLst>
      <p:ext uri="{BB962C8B-B14F-4D97-AF65-F5344CB8AC3E}">
        <p14:creationId xmlns:p14="http://schemas.microsoft.com/office/powerpoint/2010/main" val="392000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42900" y="698500"/>
            <a:ext cx="6196013" cy="348615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还有一种新兴方式是利用心脏生物识别技术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这种方式需要依靠附着在身上的</a:t>
            </a:r>
            <a:r>
              <a:rPr lang="en-US" altLang="zh-CN" sz="1200" b="0" i="0" kern="1200" dirty="0" smtClean="0">
                <a:solidFill>
                  <a:schemeClr val="tx1"/>
                </a:solidFill>
                <a:effectLst/>
                <a:latin typeface="+mn-lt"/>
                <a:ea typeface="+mn-ea"/>
                <a:cs typeface="+mn-cs"/>
              </a:rPr>
              <a:t>PPG/ECG</a:t>
            </a:r>
            <a:r>
              <a:rPr lang="zh-CN" altLang="en-US" sz="1200" b="0" i="0" kern="1200" dirty="0" smtClean="0">
                <a:solidFill>
                  <a:schemeClr val="tx1"/>
                </a:solidFill>
                <a:effectLst/>
                <a:latin typeface="+mn-lt"/>
                <a:ea typeface="+mn-ea"/>
                <a:cs typeface="+mn-cs"/>
              </a:rPr>
              <a:t>传感器或多普勒雷达来</a:t>
            </a:r>
            <a:r>
              <a:rPr lang="zh-CN" altLang="en-US" sz="1200" kern="1200" dirty="0" smtClean="0">
                <a:solidFill>
                  <a:schemeClr val="tx1"/>
                </a:solidFill>
                <a:effectLst/>
                <a:latin typeface="+mn-lt"/>
                <a:ea typeface="+mn-ea"/>
                <a:cs typeface="+mn-cs"/>
              </a:rPr>
              <a:t>捕捉人类心脏的生物特征。</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很明显，这样</a:t>
            </a:r>
            <a:r>
              <a:rPr lang="zh-CN" altLang="en-US" sz="1200" b="0" i="0" kern="1200" dirty="0" smtClean="0">
                <a:solidFill>
                  <a:schemeClr val="tx1"/>
                </a:solidFill>
                <a:effectLst/>
                <a:latin typeface="+mn-lt"/>
                <a:ea typeface="+mn-ea"/>
                <a:cs typeface="+mn-cs"/>
              </a:rPr>
              <a:t>会增加额外成本，给用户带来不便</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因此，</a:t>
            </a:r>
            <a:r>
              <a:rPr lang="zh-CN" altLang="en-US" sz="1200" b="0" i="0" kern="1200" dirty="0" smtClean="0">
                <a:solidFill>
                  <a:schemeClr val="tx1"/>
                </a:solidFill>
                <a:effectLst/>
                <a:latin typeface="+mn-lt"/>
                <a:ea typeface="+mn-ea"/>
                <a:cs typeface="+mn-cs"/>
              </a:rPr>
              <a:t>还需要一种新的、实用和可靠的用户认证方式</a:t>
            </a:r>
            <a:r>
              <a:rPr lang="en-US" altLang="zh-CN"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85EF39B2-20AA-4777-9623-AB0B7F5CFD79}" type="slidenum">
              <a:rPr lang="en-US" altLang="zh-CN" smtClean="0"/>
              <a:pPr>
                <a:defRPr/>
              </a:pPr>
              <a:t>9</a:t>
            </a:fld>
            <a:endParaRPr lang="en-US" altLang="zh-CN"/>
          </a:p>
        </p:txBody>
      </p:sp>
    </p:spTree>
    <p:extLst>
      <p:ext uri="{BB962C8B-B14F-4D97-AF65-F5344CB8AC3E}">
        <p14:creationId xmlns:p14="http://schemas.microsoft.com/office/powerpoint/2010/main" val="1588899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lvl1pPr>
              <a:defRPr>
                <a:latin typeface="Arial" pitchFamily="34" charset="0"/>
                <a:cs typeface="Arial" pitchFamily="34"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4A615465-876A-48C7-849A-5328A6A3C1E2}" type="datetime1">
              <a:rPr lang="en-US" altLang="zh-CN" smtClean="0"/>
              <a:pPr>
                <a:defRPr/>
              </a:pPr>
              <a:t>5/12/2021</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91D0223C-8CCF-4C2B-B78E-97B0A229C18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E253B0D0-496B-48B1-A2B2-8338EBB9BD63}" type="datetime1">
              <a:rPr lang="en-US" altLang="zh-CN" smtClean="0"/>
              <a:pPr>
                <a:defRPr/>
              </a:pPr>
              <a:t>5/12/2021</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8183280D-1D6E-4D9A-B187-DC03DC2AE2C4}"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4" name="Picture 2" descr="C:\Users\Jiadi\Desktop\Stevens-Official-Logo-Preview.jpg"/>
          <p:cNvPicPr>
            <a:picLocks noChangeAspect="1" noChangeArrowheads="1"/>
          </p:cNvPicPr>
          <p:nvPr userDrawn="1"/>
        </p:nvPicPr>
        <p:blipFill>
          <a:blip r:embed="rId2"/>
          <a:srcRect/>
          <a:stretch>
            <a:fillRect/>
          </a:stretch>
        </p:blipFill>
        <p:spPr bwMode="auto">
          <a:xfrm>
            <a:off x="9855200" y="6143630"/>
            <a:ext cx="2235200" cy="714375"/>
          </a:xfrm>
          <a:prstGeom prst="rect">
            <a:avLst/>
          </a:prstGeom>
          <a:noFill/>
          <a:ln w="9525">
            <a:noFill/>
            <a:miter lim="800000"/>
            <a:headEnd/>
            <a:tailEnd/>
          </a:ln>
        </p:spPr>
      </p:pic>
      <p:sp>
        <p:nvSpPr>
          <p:cNvPr id="2" name="Vertical Title 1"/>
          <p:cNvSpPr>
            <a:spLocks noGrp="1"/>
          </p:cNvSpPr>
          <p:nvPr>
            <p:ph type="title" orient="vert"/>
          </p:nvPr>
        </p:nvSpPr>
        <p:spPr>
          <a:xfrm>
            <a:off x="8839200" y="27464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BE52980-691D-408A-96A3-FF39B5C26EFD}" type="datetime1">
              <a:rPr lang="en-US" altLang="zh-CN" smtClean="0"/>
              <a:pPr>
                <a:defRPr/>
              </a:pPr>
              <a:t>5/12/2021</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2E6ACF5E-3DF0-4F0F-8EE4-CCF9ED7640F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Title 1"/>
          <p:cNvSpPr txBox="1">
            <a:spLocks/>
          </p:cNvSpPr>
          <p:nvPr userDrawn="1"/>
        </p:nvSpPr>
        <p:spPr>
          <a:xfrm>
            <a:off x="914401" y="0"/>
            <a:ext cx="10433051" cy="990600"/>
          </a:xfrm>
          <a:prstGeom prst="rect">
            <a:avLst/>
          </a:prstGeom>
          <a:solidFill>
            <a:schemeClr val="accent3">
              <a:lumMod val="60000"/>
              <a:lumOff val="40000"/>
            </a:schemeClr>
          </a:solidFill>
        </p:spPr>
        <p:txBody>
          <a:bodyPr anchor="ctr"/>
          <a:lstStyle/>
          <a:p>
            <a:pPr>
              <a:defRPr/>
            </a:pPr>
            <a:endParaRPr lang="en-US" altLang="zh-CN" sz="3200" b="1" dirty="0">
              <a:solidFill>
                <a:srgbClr val="008000"/>
              </a:solidFill>
              <a:latin typeface="Arial" pitchFamily="34" charset="0"/>
              <a:cs typeface="Arial" pitchFamily="34" charset="0"/>
            </a:endParaRPr>
          </a:p>
        </p:txBody>
      </p:sp>
      <p:sp>
        <p:nvSpPr>
          <p:cNvPr id="5" name="Title 1"/>
          <p:cNvSpPr txBox="1">
            <a:spLocks/>
          </p:cNvSpPr>
          <p:nvPr userDrawn="1"/>
        </p:nvSpPr>
        <p:spPr>
          <a:xfrm>
            <a:off x="0" y="6705600"/>
            <a:ext cx="12192000" cy="152400"/>
          </a:xfrm>
          <a:prstGeom prst="rect">
            <a:avLst/>
          </a:prstGeom>
          <a:solidFill>
            <a:srgbClr val="195319"/>
          </a:solidFill>
        </p:spPr>
        <p:txBody>
          <a:bodyPr anchor="ctr"/>
          <a:lstStyle/>
          <a:p>
            <a:pPr>
              <a:defRPr/>
            </a:pPr>
            <a:endParaRPr lang="en-US" altLang="zh-CN" sz="3200" b="1" dirty="0">
              <a:solidFill>
                <a:srgbClr val="008000"/>
              </a:solidFill>
              <a:latin typeface="Arial" pitchFamily="34" charset="0"/>
              <a:cs typeface="Arial" pitchFamily="34" charset="0"/>
            </a:endParaRPr>
          </a:p>
        </p:txBody>
      </p:sp>
      <p:sp>
        <p:nvSpPr>
          <p:cNvPr id="2" name="Title 1"/>
          <p:cNvSpPr>
            <a:spLocks noGrp="1"/>
          </p:cNvSpPr>
          <p:nvPr>
            <p:ph type="title"/>
          </p:nvPr>
        </p:nvSpPr>
        <p:spPr>
          <a:xfrm>
            <a:off x="914400" y="0"/>
            <a:ext cx="10464800" cy="990600"/>
          </a:xfrm>
        </p:spPr>
        <p:txBody>
          <a:bodyPr>
            <a:normAutofit/>
          </a:bodyPr>
          <a:lstStyle>
            <a:lvl1pPr algn="l">
              <a:defRPr>
                <a:solidFill>
                  <a:srgbClr val="00B050"/>
                </a:solidFill>
                <a:latin typeface="Arial" pitchFamily="34" charset="0"/>
                <a:cs typeface="Arial" pitchFamily="34" charset="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Date Placeholder 3"/>
          <p:cNvSpPr>
            <a:spLocks noGrp="1"/>
          </p:cNvSpPr>
          <p:nvPr>
            <p:ph type="dt" sz="half" idx="10"/>
          </p:nvPr>
        </p:nvSpPr>
        <p:spPr/>
        <p:txBody>
          <a:bodyPr/>
          <a:lstStyle>
            <a:lvl1pPr>
              <a:defRPr>
                <a:latin typeface="Arial" pitchFamily="34" charset="0"/>
                <a:cs typeface="Arial" pitchFamily="34" charset="0"/>
              </a:defRPr>
            </a:lvl1pPr>
          </a:lstStyle>
          <a:p>
            <a:pPr>
              <a:defRPr/>
            </a:pPr>
            <a:fld id="{EB97351F-AD78-49F6-A08B-9F94D05EACAA}" type="datetime1">
              <a:rPr lang="en-US" altLang="zh-CN" smtClean="0"/>
              <a:pPr>
                <a:defRPr/>
              </a:pPr>
              <a:t>5/12/2021</a:t>
            </a:fld>
            <a:endParaRPr lang="en-US" altLang="zh-CN"/>
          </a:p>
        </p:txBody>
      </p:sp>
      <p:sp>
        <p:nvSpPr>
          <p:cNvPr id="7" name="Footer Placeholder 4"/>
          <p:cNvSpPr>
            <a:spLocks noGrp="1"/>
          </p:cNvSpPr>
          <p:nvPr>
            <p:ph type="ftr" sz="quarter" idx="11"/>
          </p:nvPr>
        </p:nvSpPr>
        <p:spPr/>
        <p:txBody>
          <a:bodyPr/>
          <a:lstStyle>
            <a:lvl1pPr>
              <a:defRPr>
                <a:latin typeface="Arial" pitchFamily="34" charset="0"/>
                <a:cs typeface="Arial" pitchFamily="34" charset="0"/>
              </a:defRPr>
            </a:lvl1pPr>
          </a:lstStyle>
          <a:p>
            <a:pPr>
              <a:defRPr/>
            </a:pPr>
            <a:endParaRPr lang="en-US" altLang="zh-CN"/>
          </a:p>
        </p:txBody>
      </p:sp>
      <p:sp>
        <p:nvSpPr>
          <p:cNvPr id="8" name="Slide Number Placeholder 5"/>
          <p:cNvSpPr>
            <a:spLocks noGrp="1"/>
          </p:cNvSpPr>
          <p:nvPr>
            <p:ph type="sldNum" sz="quarter" idx="12"/>
          </p:nvPr>
        </p:nvSpPr>
        <p:spPr>
          <a:xfrm>
            <a:off x="3454400" y="6340480"/>
            <a:ext cx="2844800" cy="365125"/>
          </a:xfrm>
        </p:spPr>
        <p:txBody>
          <a:bodyPr/>
          <a:lstStyle>
            <a:lvl1pPr>
              <a:defRPr>
                <a:latin typeface="Arial" pitchFamily="34" charset="0"/>
                <a:cs typeface="Arial" pitchFamily="34" charset="0"/>
              </a:defRPr>
            </a:lvl1pPr>
          </a:lstStyle>
          <a:p>
            <a:pPr>
              <a:defRPr/>
            </a:pPr>
            <a:fld id="{16EEE03A-C1F1-4656-8528-DD1E9C2641B6}"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atin typeface="Arial" pitchFamily="34" charset="0"/>
                <a:cs typeface="Arial"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latin typeface="Arial" pitchFamily="34" charset="0"/>
                <a:cs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8268005-1980-4584-B72B-B25870250F28}" type="datetime1">
              <a:rPr lang="en-US" altLang="zh-CN" smtClean="0"/>
              <a:pPr>
                <a:defRPr/>
              </a:pPr>
              <a:t>5/12/2021</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AEA828A6-881F-4488-8718-D9C957D894C1}"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5"/>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FDA4D860-8AA0-4B64-BFDB-BB5F630D4812}" type="datetime1">
              <a:rPr lang="en-US" altLang="zh-CN" smtClean="0"/>
              <a:pPr>
                <a:defRPr/>
              </a:pPr>
              <a:t>5/12/2021</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CC4813B6-4010-4CB4-868F-0CC1BC3CDBA9}"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FE182E7-ACF2-4E85-8027-82B64F95C6A7}" type="datetime1">
              <a:rPr lang="en-US" altLang="zh-CN" smtClean="0"/>
              <a:pPr>
                <a:defRPr/>
              </a:pPr>
              <a:t>5/12/2021</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2FD4D2A0-C0F5-4020-9884-358118F8BD9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F81D51FB-5B08-445B-85E4-988E1011234E}" type="datetime1">
              <a:rPr lang="en-US" altLang="zh-CN" smtClean="0"/>
              <a:pPr>
                <a:defRPr/>
              </a:pPr>
              <a:t>5/12/2021</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FB556ECF-D2A6-4FB2-B4A7-0B4583F05399}"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Title 1"/>
          <p:cNvSpPr txBox="1">
            <a:spLocks/>
          </p:cNvSpPr>
          <p:nvPr userDrawn="1"/>
        </p:nvSpPr>
        <p:spPr>
          <a:xfrm>
            <a:off x="0" y="6705600"/>
            <a:ext cx="12192000" cy="152400"/>
          </a:xfrm>
          <a:prstGeom prst="rect">
            <a:avLst/>
          </a:prstGeom>
          <a:solidFill>
            <a:srgbClr val="195319"/>
          </a:solidFill>
        </p:spPr>
        <p:txBody>
          <a:bodyPr anchor="ctr"/>
          <a:lstStyle/>
          <a:p>
            <a:pPr>
              <a:defRPr/>
            </a:pPr>
            <a:endParaRPr lang="en-US" altLang="zh-CN" sz="3200" b="1" dirty="0">
              <a:solidFill>
                <a:srgbClr val="008000"/>
              </a:solidFill>
              <a:latin typeface="Arial" pitchFamily="34" charset="0"/>
              <a:cs typeface="Arial" pitchFamily="34" charset="0"/>
            </a:endParaRPr>
          </a:p>
        </p:txBody>
      </p:sp>
      <p:sp>
        <p:nvSpPr>
          <p:cNvPr id="5" name="Date Placeholder 3"/>
          <p:cNvSpPr>
            <a:spLocks noGrp="1"/>
          </p:cNvSpPr>
          <p:nvPr>
            <p:ph type="dt" sz="half" idx="10"/>
          </p:nvPr>
        </p:nvSpPr>
        <p:spPr/>
        <p:txBody>
          <a:bodyPr/>
          <a:lstStyle>
            <a:lvl1pPr>
              <a:defRPr/>
            </a:lvl1pPr>
          </a:lstStyle>
          <a:p>
            <a:pPr>
              <a:defRPr/>
            </a:pPr>
            <a:fld id="{351C5DA2-E8D8-4255-A169-E0BFFCFDEDB8}" type="datetime1">
              <a:rPr lang="en-US" altLang="zh-CN" smtClean="0"/>
              <a:pPr>
                <a:defRPr/>
              </a:pPr>
              <a:t>5/12/2021</a:t>
            </a:fld>
            <a:endParaRPr lang="en-US" altLang="zh-CN"/>
          </a:p>
        </p:txBody>
      </p:sp>
      <p:sp>
        <p:nvSpPr>
          <p:cNvPr id="10" name="Slide Number Placeholder 5"/>
          <p:cNvSpPr>
            <a:spLocks noGrp="1"/>
          </p:cNvSpPr>
          <p:nvPr>
            <p:ph type="sldNum" sz="quarter" idx="12"/>
          </p:nvPr>
        </p:nvSpPr>
        <p:spPr>
          <a:xfrm>
            <a:off x="4673600" y="6356355"/>
            <a:ext cx="2844800" cy="365125"/>
          </a:xfrm>
        </p:spPr>
        <p:txBody>
          <a:bodyPr/>
          <a:lstStyle>
            <a:lvl1pPr algn="ctr">
              <a:defRPr/>
            </a:lvl1pPr>
          </a:lstStyle>
          <a:p>
            <a:pPr>
              <a:defRPr/>
            </a:pPr>
            <a:fld id="{FB556ECF-D2A6-4FB2-B4A7-0B4583F05399}" type="slidenum">
              <a:rPr lang="en-US" altLang="zh-CN" smtClean="0"/>
              <a:pPr>
                <a:defRPr/>
              </a:pPr>
              <a:t>‹#›</a:t>
            </a:fld>
            <a:endParaRPr lang="en-US" altLang="zh-CN"/>
          </a:p>
        </p:txBody>
      </p:sp>
      <p:pic>
        <p:nvPicPr>
          <p:cNvPr id="1032" name="Picture 8" descr="Image result for university of alabama birmingham logo">
            <a:extLst>
              <a:ext uri="{FF2B5EF4-FFF2-40B4-BE49-F238E27FC236}">
                <a16:creationId xmlns:a16="http://schemas.microsoft.com/office/drawing/2014/main" id="{973571F1-D7CE-4D17-B6A5-D03DC4A1266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74047" y="6019800"/>
            <a:ext cx="1883793" cy="6605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3"/>
          <a:stretch>
            <a:fillRect/>
          </a:stretch>
        </p:blipFill>
        <p:spPr>
          <a:xfrm>
            <a:off x="157657" y="5901607"/>
            <a:ext cx="2782720" cy="753038"/>
          </a:xfrm>
          <a:prstGeom prst="rect">
            <a:avLst/>
          </a:prstGeom>
        </p:spPr>
      </p:pic>
      <p:pic>
        <p:nvPicPr>
          <p:cNvPr id="7" name="Picture 6"/>
          <p:cNvPicPr>
            <a:picLocks noChangeAspect="1"/>
          </p:cNvPicPr>
          <p:nvPr userDrawn="1"/>
        </p:nvPicPr>
        <p:blipFill>
          <a:blip r:embed="rId4"/>
          <a:stretch>
            <a:fillRect/>
          </a:stretch>
        </p:blipFill>
        <p:spPr>
          <a:xfrm>
            <a:off x="9601200" y="5904235"/>
            <a:ext cx="776119" cy="776119"/>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7D97D85B-90DF-47F6-8F81-F4414818C564}" type="datetime1">
              <a:rPr lang="en-US" altLang="zh-CN" smtClean="0"/>
              <a:pPr>
                <a:defRPr/>
              </a:pPr>
              <a:t>5/12/2021</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D2E657B9-70CF-4A7D-8910-96B7B945926C}"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3"/>
          <p:cNvSpPr>
            <a:spLocks noGrp="1"/>
          </p:cNvSpPr>
          <p:nvPr>
            <p:ph type="dt" sz="half" idx="10"/>
          </p:nvPr>
        </p:nvSpPr>
        <p:spPr/>
        <p:txBody>
          <a:bodyPr/>
          <a:lstStyle>
            <a:lvl1pPr>
              <a:defRPr/>
            </a:lvl1pPr>
          </a:lstStyle>
          <a:p>
            <a:pPr>
              <a:defRPr/>
            </a:pPr>
            <a:fld id="{CFABB892-AF33-4168-8838-54F371C25254}" type="datetime1">
              <a:rPr lang="en-US" altLang="zh-CN" smtClean="0"/>
              <a:pPr>
                <a:defRPr/>
              </a:pPr>
              <a:t>5/12/2021</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A2D00AF3-04C8-4A38-A89B-D498514226CA}" type="slidenum">
              <a:rPr lang="en-US" altLang="zh-CN"/>
              <a:pPr>
                <a:defRPr/>
              </a:pPr>
              <a:t>‹#›</a:t>
            </a:fld>
            <a:endParaRPr lang="en-US" altLang="zh-CN"/>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218" name="Title Placeholder 1"/>
          <p:cNvSpPr>
            <a:spLocks noGrp="1"/>
          </p:cNvSpPr>
          <p:nvPr>
            <p:ph type="title"/>
          </p:nvPr>
        </p:nvSpPr>
        <p:spPr bwMode="auto">
          <a:xfrm>
            <a:off x="914400" y="0"/>
            <a:ext cx="106680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9219" name="Text Placeholder 2"/>
          <p:cNvSpPr>
            <a:spLocks noGrp="1"/>
          </p:cNvSpPr>
          <p:nvPr>
            <p:ph type="body" idx="1"/>
          </p:nvPr>
        </p:nvSpPr>
        <p:spPr bwMode="auto">
          <a:xfrm>
            <a:off x="609600" y="1600205"/>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Date Placeholder 3"/>
          <p:cNvSpPr>
            <a:spLocks noGrp="1"/>
          </p:cNvSpPr>
          <p:nvPr>
            <p:ph type="dt" sz="half" idx="2"/>
          </p:nvPr>
        </p:nvSpPr>
        <p:spPr>
          <a:xfrm>
            <a:off x="609600" y="6356355"/>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Arial" pitchFamily="34" charset="0"/>
                <a:cs typeface="Arial" pitchFamily="34" charset="0"/>
              </a:defRPr>
            </a:lvl1pPr>
          </a:lstStyle>
          <a:p>
            <a:pPr>
              <a:defRPr/>
            </a:pPr>
            <a:fld id="{CD928489-F45E-4F09-B4AB-CDBD4EC709DB}" type="datetime1">
              <a:rPr lang="en-US" altLang="zh-CN" smtClean="0"/>
              <a:pPr>
                <a:defRPr/>
              </a:pPr>
              <a:t>5/12/2021</a:t>
            </a:fld>
            <a:endParaRPr lang="en-US" altLang="zh-CN"/>
          </a:p>
        </p:txBody>
      </p:sp>
      <p:sp>
        <p:nvSpPr>
          <p:cNvPr id="5" name="Footer Placeholder 4"/>
          <p:cNvSpPr>
            <a:spLocks noGrp="1"/>
          </p:cNvSpPr>
          <p:nvPr>
            <p:ph type="ftr" sz="quarter" idx="3"/>
          </p:nvPr>
        </p:nvSpPr>
        <p:spPr>
          <a:xfrm>
            <a:off x="4165600" y="6356355"/>
            <a:ext cx="38608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Arial" pitchFamily="34" charset="0"/>
                <a:cs typeface="Arial" pitchFamily="34" charset="0"/>
              </a:defRPr>
            </a:lvl1pPr>
          </a:lstStyle>
          <a:p>
            <a:pPr>
              <a:defRPr/>
            </a:pPr>
            <a:endParaRPr lang="en-US" altLang="zh-CN"/>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Arial" pitchFamily="34" charset="0"/>
                <a:cs typeface="Arial" pitchFamily="34" charset="0"/>
              </a:defRPr>
            </a:lvl1pPr>
          </a:lstStyle>
          <a:p>
            <a:pPr>
              <a:defRPr/>
            </a:pPr>
            <a:fld id="{8F7C54DC-56D9-46A7-BF58-EA90E8469B9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07" r:id="rId1"/>
    <p:sldLayoutId id="2147484512" r:id="rId2"/>
    <p:sldLayoutId id="2147484508" r:id="rId3"/>
    <p:sldLayoutId id="2147484509" r:id="rId4"/>
    <p:sldLayoutId id="2147484510" r:id="rId5"/>
    <p:sldLayoutId id="2147484511" r:id="rId6"/>
    <p:sldLayoutId id="2147484513" r:id="rId7"/>
    <p:sldLayoutId id="2147484514" r:id="rId8"/>
    <p:sldLayoutId id="2147484515" r:id="rId9"/>
    <p:sldLayoutId id="2147484516" r:id="rId10"/>
    <p:sldLayoutId id="2147484517" r:id="rId11"/>
  </p:sldLayoutIdLst>
  <p:hf hdr="0" ftr="0" dt="0"/>
  <p:txStyles>
    <p:titleStyle>
      <a:lvl1pPr algn="ctr" rtl="0" eaLnBrk="0" fontAlgn="base" hangingPunct="0">
        <a:spcBef>
          <a:spcPct val="0"/>
        </a:spcBef>
        <a:spcAft>
          <a:spcPct val="0"/>
        </a:spcAft>
        <a:defRPr sz="44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Arial" charset="0"/>
          <a:cs typeface="Arial" charset="0"/>
        </a:defRPr>
      </a:lvl2pPr>
      <a:lvl3pPr algn="ctr" rtl="0" eaLnBrk="0" fontAlgn="base" hangingPunct="0">
        <a:spcBef>
          <a:spcPct val="0"/>
        </a:spcBef>
        <a:spcAft>
          <a:spcPct val="0"/>
        </a:spcAft>
        <a:defRPr sz="4400">
          <a:solidFill>
            <a:schemeClr val="tx1"/>
          </a:solidFill>
          <a:latin typeface="Arial" charset="0"/>
          <a:cs typeface="Arial" charset="0"/>
        </a:defRPr>
      </a:lvl3pPr>
      <a:lvl4pPr algn="ctr" rtl="0" eaLnBrk="0" fontAlgn="base" hangingPunct="0">
        <a:spcBef>
          <a:spcPct val="0"/>
        </a:spcBef>
        <a:spcAft>
          <a:spcPct val="0"/>
        </a:spcAft>
        <a:defRPr sz="4400">
          <a:solidFill>
            <a:schemeClr val="tx1"/>
          </a:solidFill>
          <a:latin typeface="Arial" charset="0"/>
          <a:cs typeface="Arial" charset="0"/>
        </a:defRPr>
      </a:lvl4pPr>
      <a:lvl5pPr algn="ctr" rtl="0" eaLnBrk="0" fontAlgn="base" hangingPunct="0">
        <a:spcBef>
          <a:spcPct val="0"/>
        </a:spcBef>
        <a:spcAft>
          <a:spcPct val="0"/>
        </a:spcAft>
        <a:defRPr sz="44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Char char="q"/>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Wingdings" pitchFamily="2" charset="2"/>
        <a:buChar char="v"/>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Wingdings" pitchFamily="2" charset="2"/>
        <a:buChar char="Ø"/>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Wingdings" pitchFamily="2" charset="2"/>
        <a:buChar char="u"/>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Wingdings" pitchFamily="2" charset="2"/>
        <a:buChar char="ü"/>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rutgers.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winlab.rutgers.edu/" TargetMode="External"/><Relationship Id="rId5" Type="http://schemas.openxmlformats.org/officeDocument/2006/relationships/hyperlink" Target="http://www.utk.edu/" TargetMode="External"/><Relationship Id="rId4" Type="http://schemas.openxmlformats.org/officeDocument/2006/relationships/hyperlink" Target="http://www.eecs.utk.edu/" TargetMode="Externa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27.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stevens.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extBox 152"/>
          <p:cNvSpPr txBox="1">
            <a:spLocks noChangeArrowheads="1"/>
          </p:cNvSpPr>
          <p:nvPr/>
        </p:nvSpPr>
        <p:spPr bwMode="auto">
          <a:xfrm>
            <a:off x="114300" y="1447800"/>
            <a:ext cx="11963400" cy="3631763"/>
          </a:xfrm>
          <a:prstGeom prst="rect">
            <a:avLst/>
          </a:prstGeom>
          <a:solidFill>
            <a:schemeClr val="bg1"/>
          </a:solidFill>
          <a:ln w="9525">
            <a:noFill/>
            <a:miter lim="800000"/>
            <a:headEnd/>
            <a:tailEnd/>
          </a:ln>
        </p:spPr>
        <p:txBody>
          <a:bodyPr wrap="square">
            <a:spAutoFit/>
          </a:bodyPr>
          <a:lstStyle/>
          <a:p>
            <a:pPr algn="ctr"/>
            <a:r>
              <a:rPr lang="en-US" sz="4000" b="1" dirty="0" err="1">
                <a:latin typeface="+mj-lt"/>
                <a:cs typeface="Arial" charset="0"/>
              </a:rPr>
              <a:t>CardioCam</a:t>
            </a:r>
            <a:r>
              <a:rPr lang="en-US" sz="4000" b="1" dirty="0">
                <a:latin typeface="+mj-lt"/>
                <a:cs typeface="Arial" charset="0"/>
              </a:rPr>
              <a:t>: </a:t>
            </a:r>
            <a:endParaRPr lang="en-US" sz="4000" b="1" dirty="0" smtClean="0">
              <a:latin typeface="+mj-lt"/>
              <a:cs typeface="Arial" charset="0"/>
            </a:endParaRPr>
          </a:p>
          <a:p>
            <a:pPr algn="ctr">
              <a:spcAft>
                <a:spcPts val="1200"/>
              </a:spcAft>
            </a:pPr>
            <a:r>
              <a:rPr lang="en-US" sz="4000" b="1" dirty="0" smtClean="0">
                <a:latin typeface="+mj-lt"/>
                <a:cs typeface="Arial" charset="0"/>
              </a:rPr>
              <a:t>Leveraging Camera </a:t>
            </a:r>
            <a:r>
              <a:rPr lang="en-US" sz="4000" b="1" dirty="0">
                <a:latin typeface="+mj-lt"/>
                <a:cs typeface="Arial" charset="0"/>
              </a:rPr>
              <a:t>on Mobile Devices to </a:t>
            </a:r>
            <a:r>
              <a:rPr lang="en-US" sz="4000" b="1" dirty="0" smtClean="0">
                <a:latin typeface="+mj-lt"/>
                <a:cs typeface="Arial" charset="0"/>
              </a:rPr>
              <a:t>Verify Users </a:t>
            </a:r>
            <a:r>
              <a:rPr lang="en-US" sz="4000" b="1" dirty="0">
                <a:latin typeface="+mj-lt"/>
                <a:cs typeface="Arial" charset="0"/>
              </a:rPr>
              <a:t>While </a:t>
            </a:r>
            <a:r>
              <a:rPr lang="en-US" sz="4000" b="1" dirty="0" smtClean="0">
                <a:latin typeface="+mj-lt"/>
                <a:cs typeface="Arial" charset="0"/>
              </a:rPr>
              <a:t>Their Heart is Pumping</a:t>
            </a:r>
            <a:endParaRPr lang="en-US" altLang="zh-CN" sz="2800" b="1" dirty="0">
              <a:cs typeface="Arial" charset="0"/>
            </a:endParaRPr>
          </a:p>
          <a:p>
            <a:pPr marL="342900" indent="-342900" algn="ctr"/>
            <a:r>
              <a:rPr lang="en-US" altLang="zh-CN" sz="2400" dirty="0" smtClean="0">
                <a:latin typeface="+mn-lt"/>
              </a:rPr>
              <a:t>Jian </a:t>
            </a:r>
            <a:r>
              <a:rPr lang="en-US" altLang="zh-CN" sz="2400" dirty="0">
                <a:latin typeface="+mn-lt"/>
              </a:rPr>
              <a:t>Liu</a:t>
            </a:r>
            <a:r>
              <a:rPr lang="en-US" altLang="zh-CN" sz="2400" dirty="0" smtClean="0">
                <a:latin typeface="+mn-lt"/>
              </a:rPr>
              <a:t>*</a:t>
            </a:r>
            <a:r>
              <a:rPr lang="en-US" altLang="zh-CN" sz="2400" baseline="30000" dirty="0"/>
              <a:t>†</a:t>
            </a:r>
            <a:r>
              <a:rPr lang="en-US" altLang="zh-CN" sz="2400" dirty="0" smtClean="0">
                <a:latin typeface="+mn-lt"/>
              </a:rPr>
              <a:t>, </a:t>
            </a:r>
            <a:r>
              <a:rPr lang="en-US" altLang="zh-CN" sz="2400" dirty="0">
                <a:latin typeface="+mn-lt"/>
              </a:rPr>
              <a:t>Cong Shi</a:t>
            </a:r>
            <a:r>
              <a:rPr lang="en-US" altLang="zh-CN" sz="2400" dirty="0" smtClean="0">
                <a:latin typeface="+mn-lt"/>
              </a:rPr>
              <a:t>*</a:t>
            </a:r>
            <a:r>
              <a:rPr lang="en-US" altLang="zh-CN" sz="2400" baseline="30000" dirty="0"/>
              <a:t>†</a:t>
            </a:r>
            <a:r>
              <a:rPr lang="en-US" altLang="zh-CN" sz="2400" dirty="0" smtClean="0">
                <a:latin typeface="+mn-lt"/>
              </a:rPr>
              <a:t>, </a:t>
            </a:r>
            <a:r>
              <a:rPr lang="en-US" altLang="zh-CN" sz="2400" dirty="0" err="1">
                <a:latin typeface="+mn-lt"/>
              </a:rPr>
              <a:t>Yingying</a:t>
            </a:r>
            <a:r>
              <a:rPr lang="en-US" altLang="zh-CN" sz="2400" dirty="0">
                <a:latin typeface="+mn-lt"/>
              </a:rPr>
              <a:t> </a:t>
            </a:r>
            <a:r>
              <a:rPr lang="en-US" altLang="zh-CN" sz="2400" dirty="0" smtClean="0">
                <a:latin typeface="+mn-lt"/>
              </a:rPr>
              <a:t>Chen</a:t>
            </a:r>
            <a:r>
              <a:rPr lang="en-US" altLang="zh-CN" sz="2400" baseline="30000" dirty="0"/>
              <a:t>†</a:t>
            </a:r>
            <a:r>
              <a:rPr lang="en-US" altLang="zh-CN" sz="2400" dirty="0" smtClean="0">
                <a:latin typeface="+mn-lt"/>
              </a:rPr>
              <a:t>, </a:t>
            </a:r>
            <a:r>
              <a:rPr lang="en-US" altLang="zh-CN" sz="2400" dirty="0" err="1">
                <a:latin typeface="+mj-lt"/>
              </a:rPr>
              <a:t>Hongbo</a:t>
            </a:r>
            <a:r>
              <a:rPr lang="en-US" altLang="zh-CN" sz="2400" dirty="0">
                <a:latin typeface="+mj-lt"/>
              </a:rPr>
              <a:t> </a:t>
            </a:r>
            <a:r>
              <a:rPr lang="en-US" altLang="zh-CN" sz="2400" dirty="0" smtClean="0">
                <a:latin typeface="+mj-lt"/>
              </a:rPr>
              <a:t>Liu</a:t>
            </a:r>
            <a:r>
              <a:rPr lang="en-US" altLang="zh-CN" sz="2400" baseline="30000" dirty="0"/>
              <a:t>‡</a:t>
            </a:r>
            <a:r>
              <a:rPr lang="en-US" altLang="zh-CN" sz="2400" dirty="0" smtClean="0">
                <a:latin typeface="+mj-lt"/>
              </a:rPr>
              <a:t>,</a:t>
            </a:r>
            <a:r>
              <a:rPr lang="en-US" altLang="zh-CN" sz="2400" dirty="0" smtClean="0">
                <a:latin typeface="+mn-lt"/>
              </a:rPr>
              <a:t> </a:t>
            </a:r>
            <a:r>
              <a:rPr lang="en-US" altLang="zh-CN" sz="2400" dirty="0">
                <a:latin typeface="+mn-lt"/>
              </a:rPr>
              <a:t>Marco </a:t>
            </a:r>
            <a:r>
              <a:rPr lang="en-US" altLang="zh-CN" sz="2400" dirty="0" err="1" smtClean="0">
                <a:latin typeface="+mn-lt"/>
              </a:rPr>
              <a:t>Gruteser</a:t>
            </a:r>
            <a:r>
              <a:rPr lang="en-US" altLang="zh-CN" sz="2400" baseline="30000" dirty="0" smtClean="0"/>
              <a:t>†</a:t>
            </a:r>
            <a:r>
              <a:rPr lang="en-US" altLang="zh-CN" sz="2400" dirty="0" smtClean="0">
                <a:latin typeface="+mn-lt"/>
              </a:rPr>
              <a:t>,</a:t>
            </a:r>
          </a:p>
          <a:p>
            <a:pPr marL="342900" indent="-342900" algn="ctr"/>
            <a:endParaRPr lang="en-US" altLang="zh-CN" sz="2400" b="1" baseline="30000" dirty="0">
              <a:latin typeface="+mn-lt"/>
            </a:endParaRPr>
          </a:p>
          <a:p>
            <a:pPr marL="342900" indent="-342900" algn="ctr"/>
            <a:r>
              <a:rPr lang="en-US" altLang="zh-CN" sz="2000" baseline="30000" dirty="0">
                <a:latin typeface="+mn-lt"/>
              </a:rPr>
              <a:t>†</a:t>
            </a:r>
            <a:r>
              <a:rPr lang="en-US" altLang="zh-CN" sz="2000" i="1" dirty="0">
                <a:latin typeface="+mn-lt"/>
              </a:rPr>
              <a:t>WINLAB, Rutgers University, NJ, USA</a:t>
            </a:r>
          </a:p>
          <a:p>
            <a:pPr marL="342900" indent="-342900" algn="ctr"/>
            <a:r>
              <a:rPr lang="en-US" altLang="zh-CN" sz="2000" baseline="30000" dirty="0" smtClean="0">
                <a:latin typeface="+mn-lt"/>
              </a:rPr>
              <a:t>‡</a:t>
            </a:r>
            <a:r>
              <a:rPr lang="en-US" sz="2000" i="1" dirty="0">
                <a:latin typeface="+mn-lt"/>
              </a:rPr>
              <a:t>Indiana University-Purdue University</a:t>
            </a:r>
            <a:r>
              <a:rPr lang="en-US" altLang="zh-CN" sz="2000" i="1" dirty="0" smtClean="0">
                <a:latin typeface="+mn-lt"/>
              </a:rPr>
              <a:t>, IN, USA</a:t>
            </a:r>
          </a:p>
          <a:p>
            <a:pPr marL="342900" indent="-342900" algn="ctr"/>
            <a:r>
              <a:rPr lang="en-US" altLang="zh-CN" sz="2000" i="1" dirty="0">
                <a:latin typeface="+mn-lt"/>
              </a:rPr>
              <a:t>∗Both authors contributed equally to this research</a:t>
            </a:r>
          </a:p>
        </p:txBody>
      </p:sp>
      <p:sp>
        <p:nvSpPr>
          <p:cNvPr id="7" name="TextBox 6"/>
          <p:cNvSpPr txBox="1"/>
          <p:nvPr/>
        </p:nvSpPr>
        <p:spPr>
          <a:xfrm>
            <a:off x="4457700" y="5334000"/>
            <a:ext cx="3276600" cy="523220"/>
          </a:xfrm>
          <a:prstGeom prst="rect">
            <a:avLst/>
          </a:prstGeom>
          <a:noFill/>
        </p:spPr>
        <p:txBody>
          <a:bodyPr>
            <a:spAutoFit/>
          </a:bodyPr>
          <a:lstStyle/>
          <a:p>
            <a:pPr algn="ctr">
              <a:defRPr/>
            </a:pPr>
            <a:r>
              <a:rPr lang="en-US" sz="2800" dirty="0" err="1" smtClean="0">
                <a:latin typeface="华文隶书" panose="02010800040101010101" pitchFamily="2" charset="-122"/>
                <a:ea typeface="华文隶书" panose="02010800040101010101" pitchFamily="2" charset="-122"/>
                <a:cs typeface="Arial" pitchFamily="34" charset="0"/>
              </a:rPr>
              <a:t>MobiSys</a:t>
            </a:r>
            <a:r>
              <a:rPr lang="en-US" sz="2800" dirty="0" smtClean="0">
                <a:latin typeface="华文隶书" panose="02010800040101010101" pitchFamily="2" charset="-122"/>
                <a:ea typeface="华文隶书" panose="02010800040101010101" pitchFamily="2" charset="-122"/>
                <a:cs typeface="Arial" pitchFamily="34" charset="0"/>
              </a:rPr>
              <a:t> 2019</a:t>
            </a:r>
            <a:endParaRPr lang="en-US" sz="2800" dirty="0">
              <a:latin typeface="华文隶书" panose="02010800040101010101" pitchFamily="2" charset="-122"/>
              <a:ea typeface="华文隶书" panose="02010800040101010101" pitchFamily="2" charset="-122"/>
              <a:cs typeface="Arial" pitchFamily="34" charset="0"/>
            </a:endParaRPr>
          </a:p>
        </p:txBody>
      </p:sp>
      <p:sp>
        <p:nvSpPr>
          <p:cNvPr id="2" name="TextBox 1"/>
          <p:cNvSpPr txBox="1"/>
          <p:nvPr/>
        </p:nvSpPr>
        <p:spPr>
          <a:xfrm>
            <a:off x="13429129" y="4123765"/>
            <a:ext cx="184731" cy="369332"/>
          </a:xfrm>
          <a:prstGeom prst="rect">
            <a:avLst/>
          </a:prstGeom>
          <a:noFill/>
        </p:spPr>
        <p:txBody>
          <a:bodyPr wrap="non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B556ECF-D2A6-4FB2-B4A7-0B4583F05399}" type="slidenum">
              <a:rPr lang="en-US" altLang="zh-CN" smtClean="0"/>
              <a:pPr>
                <a:defRPr/>
              </a:pPr>
              <a:t>10</a:t>
            </a:fld>
            <a:endParaRPr lang="en-US" altLang="zh-CN"/>
          </a:p>
        </p:txBody>
      </p:sp>
      <p:sp>
        <p:nvSpPr>
          <p:cNvPr id="31"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400" b="1" dirty="0">
                <a:solidFill>
                  <a:srgbClr val="008000"/>
                </a:solidFill>
                <a:latin typeface="Calibri" charset="0"/>
                <a:ea typeface="Calibri" charset="0"/>
                <a:cs typeface="Calibri" charset="0"/>
              </a:rPr>
              <a:t>Proposed </a:t>
            </a:r>
            <a:r>
              <a:rPr lang="en-US" altLang="zh-CN" sz="4400" b="1" dirty="0" smtClean="0">
                <a:solidFill>
                  <a:srgbClr val="008000"/>
                </a:solidFill>
                <a:latin typeface="Calibri" charset="0"/>
                <a:ea typeface="Calibri" charset="0"/>
                <a:cs typeface="Calibri" charset="0"/>
              </a:rPr>
              <a:t>System: </a:t>
            </a:r>
            <a:r>
              <a:rPr lang="en-US" altLang="zh-CN" sz="4400" b="1" dirty="0" err="1" smtClean="0">
                <a:solidFill>
                  <a:srgbClr val="008000"/>
                </a:solidFill>
                <a:latin typeface="Calibri" charset="0"/>
                <a:ea typeface="Calibri" charset="0"/>
                <a:cs typeface="Calibri" charset="0"/>
              </a:rPr>
              <a:t>CardioCam</a:t>
            </a:r>
            <a:endParaRPr lang="en-US" altLang="zh-CN" sz="4400" b="1" dirty="0">
              <a:solidFill>
                <a:srgbClr val="008000"/>
              </a:solidFill>
              <a:latin typeface="Calibri" charset="0"/>
              <a:ea typeface="Calibri" charset="0"/>
              <a:cs typeface="Calibri" charset="0"/>
            </a:endParaRPr>
          </a:p>
        </p:txBody>
      </p:sp>
      <p:sp>
        <p:nvSpPr>
          <p:cNvPr id="4" name="矩形 3"/>
          <p:cNvSpPr/>
          <p:nvPr/>
        </p:nvSpPr>
        <p:spPr>
          <a:xfrm>
            <a:off x="522157" y="1143000"/>
            <a:ext cx="10972800" cy="2886944"/>
          </a:xfrm>
          <a:prstGeom prst="rect">
            <a:avLst/>
          </a:prstGeom>
        </p:spPr>
        <p:txBody>
          <a:bodyPr wrap="square">
            <a:spAutoFit/>
          </a:bodyPr>
          <a:lstStyle/>
          <a:p>
            <a:pPr marL="342900" indent="-342900">
              <a:spcBef>
                <a:spcPct val="20000"/>
              </a:spcBef>
              <a:buClr>
                <a:srgbClr val="339933"/>
              </a:buClr>
              <a:buFont typeface="Wingdings" pitchFamily="2" charset="2"/>
              <a:buChar char="q"/>
            </a:pPr>
            <a:r>
              <a:rPr lang="en-US" altLang="zh-CN" sz="2800" dirty="0" smtClean="0">
                <a:latin typeface="Calibri" charset="0"/>
                <a:ea typeface="Calibri" charset="0"/>
                <a:cs typeface="Calibri" charset="0"/>
              </a:rPr>
              <a:t>User verification with </a:t>
            </a:r>
            <a:r>
              <a:rPr lang="en-US" altLang="zh-CN" sz="2800" b="1" dirty="0" smtClean="0">
                <a:latin typeface="Calibri" charset="0"/>
                <a:ea typeface="Calibri" charset="0"/>
                <a:cs typeface="Calibri" charset="0"/>
              </a:rPr>
              <a:t>cardiac biometrics</a:t>
            </a:r>
          </a:p>
          <a:p>
            <a:pPr marL="800100" lvl="1" indent="-342900">
              <a:spcBef>
                <a:spcPct val="20000"/>
              </a:spcBef>
              <a:buClr>
                <a:srgbClr val="339933"/>
              </a:buClr>
              <a:buFont typeface="Wingdings" pitchFamily="2" charset="2"/>
              <a:buChar char="v"/>
            </a:pPr>
            <a:r>
              <a:rPr lang="en-US" altLang="zh-CN" sz="2400" dirty="0" smtClean="0">
                <a:latin typeface="Calibri" charset="0"/>
                <a:ea typeface="Calibri" charset="0"/>
                <a:cs typeface="Calibri" charset="0"/>
              </a:rPr>
              <a:t>Exploit </a:t>
            </a:r>
            <a:r>
              <a:rPr lang="en-US" altLang="zh-CN" sz="2400" dirty="0" smtClean="0">
                <a:solidFill>
                  <a:srgbClr val="C00000"/>
                </a:solidFill>
                <a:latin typeface="Calibri" charset="0"/>
                <a:ea typeface="Calibri" charset="0"/>
                <a:cs typeface="Calibri" charset="0"/>
              </a:rPr>
              <a:t>the built-in camera </a:t>
            </a:r>
            <a:r>
              <a:rPr lang="en-US" altLang="zh-CN" sz="2400" dirty="0" smtClean="0">
                <a:latin typeface="Calibri" charset="0"/>
                <a:ea typeface="Calibri" charset="0"/>
                <a:cs typeface="Calibri" charset="0"/>
              </a:rPr>
              <a:t>on mobile devices or </a:t>
            </a:r>
            <a:r>
              <a:rPr lang="en-US" altLang="zh-CN" sz="2400" dirty="0" err="1" smtClean="0">
                <a:latin typeface="Calibri" charset="0"/>
                <a:ea typeface="Calibri" charset="0"/>
                <a:cs typeface="Calibri" charset="0"/>
              </a:rPr>
              <a:t>IoT</a:t>
            </a:r>
            <a:r>
              <a:rPr lang="en-US" altLang="zh-CN" sz="2400" dirty="0" smtClean="0">
                <a:latin typeface="Calibri" charset="0"/>
                <a:ea typeface="Calibri" charset="0"/>
                <a:cs typeface="Calibri" charset="0"/>
              </a:rPr>
              <a:t> appliances</a:t>
            </a:r>
          </a:p>
          <a:p>
            <a:pPr marL="342900" indent="-342900">
              <a:spcBef>
                <a:spcPct val="20000"/>
              </a:spcBef>
              <a:buClr>
                <a:srgbClr val="339933"/>
              </a:buClr>
              <a:buFont typeface="Wingdings" charset="2"/>
              <a:buChar char="q"/>
            </a:pPr>
            <a:r>
              <a:rPr lang="en-US" altLang="zh-CN" sz="2800" b="1" dirty="0" smtClean="0">
                <a:latin typeface="Calibri" charset="0"/>
                <a:ea typeface="Calibri" charset="0"/>
                <a:cs typeface="Calibri" charset="0"/>
              </a:rPr>
              <a:t>Intrinsic</a:t>
            </a:r>
            <a:r>
              <a:rPr lang="en-US" altLang="zh-CN" sz="2800" b="1" dirty="0">
                <a:latin typeface="Calibri" charset="0"/>
                <a:ea typeface="Calibri" charset="0"/>
                <a:cs typeface="Calibri" charset="0"/>
              </a:rPr>
              <a:t>, unique and non-volitional </a:t>
            </a:r>
            <a:r>
              <a:rPr lang="en-US" altLang="zh-CN" sz="2800" dirty="0" smtClean="0">
                <a:latin typeface="Calibri" charset="0"/>
                <a:ea typeface="Calibri" charset="0"/>
                <a:cs typeface="Calibri" charset="0"/>
              </a:rPr>
              <a:t>cardiac properties</a:t>
            </a:r>
          </a:p>
          <a:p>
            <a:pPr marL="800100" lvl="1" indent="-342900">
              <a:spcBef>
                <a:spcPct val="20000"/>
              </a:spcBef>
              <a:buClr>
                <a:srgbClr val="339933"/>
              </a:buClr>
              <a:buFont typeface="Wingdings" charset="2"/>
              <a:buChar char="v"/>
            </a:pPr>
            <a:r>
              <a:rPr lang="en-US" altLang="zh-CN" sz="2400" dirty="0" smtClean="0">
                <a:latin typeface="Calibri" charset="0"/>
                <a:ea typeface="Calibri" charset="0"/>
                <a:cs typeface="Calibri" charset="0"/>
              </a:rPr>
              <a:t>Capture </a:t>
            </a:r>
            <a:r>
              <a:rPr lang="en-US" altLang="zh-CN" sz="2400" dirty="0" smtClean="0">
                <a:solidFill>
                  <a:srgbClr val="C00000"/>
                </a:solidFill>
                <a:latin typeface="Calibri" charset="0"/>
                <a:ea typeface="Calibri" charset="0"/>
                <a:cs typeface="Calibri" charset="0"/>
              </a:rPr>
              <a:t>unique cardiac </a:t>
            </a:r>
            <a:r>
              <a:rPr lang="en-US" altLang="zh-CN" sz="2400" dirty="0">
                <a:solidFill>
                  <a:srgbClr val="C00000"/>
                </a:solidFill>
                <a:latin typeface="Calibri" charset="0"/>
                <a:ea typeface="Calibri" charset="0"/>
                <a:cs typeface="Calibri" charset="0"/>
              </a:rPr>
              <a:t>features </a:t>
            </a:r>
            <a:r>
              <a:rPr lang="en-US" altLang="zh-CN" sz="2400" dirty="0" smtClean="0">
                <a:latin typeface="Calibri" charset="0"/>
                <a:ea typeface="Calibri" charset="0"/>
                <a:cs typeface="Calibri" charset="0"/>
              </a:rPr>
              <a:t>from the </a:t>
            </a:r>
            <a:r>
              <a:rPr lang="en-US" altLang="zh-CN" sz="2400" dirty="0" smtClean="0">
                <a:latin typeface="Calibri" charset="0"/>
                <a:ea typeface="Calibri" charset="0"/>
                <a:cs typeface="Calibri" charset="0"/>
              </a:rPr>
              <a:t>fingertip</a:t>
            </a:r>
            <a:endParaRPr lang="en-US" altLang="zh-CN" sz="2400" b="1" dirty="0" smtClean="0">
              <a:latin typeface="Calibri" charset="0"/>
              <a:ea typeface="Calibri" charset="0"/>
              <a:cs typeface="Calibri" charset="0"/>
            </a:endParaRPr>
          </a:p>
          <a:p>
            <a:pPr marL="342900" indent="-342900">
              <a:spcBef>
                <a:spcPct val="20000"/>
              </a:spcBef>
              <a:buClr>
                <a:srgbClr val="339933"/>
              </a:buClr>
              <a:buFont typeface="Wingdings" charset="2"/>
              <a:buChar char="q"/>
            </a:pPr>
            <a:r>
              <a:rPr lang="en-US" altLang="zh-CN" sz="2800" dirty="0" smtClean="0">
                <a:latin typeface="Calibri" charset="0"/>
                <a:ea typeface="Calibri" charset="0"/>
                <a:cs typeface="Calibri" charset="0"/>
              </a:rPr>
              <a:t>Robustly verify users and is </a:t>
            </a:r>
            <a:r>
              <a:rPr lang="en-US" altLang="zh-CN" sz="2800" b="1" dirty="0" smtClean="0">
                <a:latin typeface="Calibri" charset="0"/>
                <a:ea typeface="Calibri" charset="0"/>
                <a:cs typeface="Calibri" charset="0"/>
              </a:rPr>
              <a:t>resilient to spoofing attacks</a:t>
            </a:r>
          </a:p>
          <a:p>
            <a:pPr marL="800100" lvl="1" indent="-342900">
              <a:spcBef>
                <a:spcPct val="20000"/>
              </a:spcBef>
              <a:buClr>
                <a:srgbClr val="339933"/>
              </a:buClr>
              <a:buFont typeface="Wingdings" charset="2"/>
              <a:buChar char="v"/>
            </a:pPr>
            <a:endParaRPr lang="en-US" altLang="zh-CN" sz="2400" dirty="0">
              <a:latin typeface="Calibri" charset="0"/>
              <a:ea typeface="Calibri" charset="0"/>
              <a:cs typeface="Calibri" charset="0"/>
            </a:endParaRPr>
          </a:p>
        </p:txBody>
      </p:sp>
      <p:sp>
        <p:nvSpPr>
          <p:cNvPr id="8" name="Rectangle 10"/>
          <p:cNvSpPr/>
          <p:nvPr/>
        </p:nvSpPr>
        <p:spPr>
          <a:xfrm>
            <a:off x="1696568" y="5805268"/>
            <a:ext cx="8801103" cy="461665"/>
          </a:xfrm>
          <a:prstGeom prst="rect">
            <a:avLst/>
          </a:prstGeom>
          <a:solidFill>
            <a:schemeClr val="accent3">
              <a:lumMod val="60000"/>
              <a:lumOff val="40000"/>
            </a:schemeClr>
          </a:solidFill>
          <a:ln w="25400">
            <a:noFill/>
          </a:ln>
        </p:spPr>
        <p:txBody>
          <a:bodyPr wrap="square">
            <a:spAutoFit/>
          </a:bodyPr>
          <a:lstStyle/>
          <a:p>
            <a:pPr algn="ctr"/>
            <a:r>
              <a:rPr lang="en-US" altLang="zh-CN" sz="2400" dirty="0" smtClean="0"/>
              <a:t>Can be applied to a broad range of </a:t>
            </a:r>
            <a:r>
              <a:rPr lang="en-US" altLang="zh-CN" sz="2400" dirty="0" smtClean="0">
                <a:solidFill>
                  <a:srgbClr val="C00000"/>
                </a:solidFill>
              </a:rPr>
              <a:t>mobile and </a:t>
            </a:r>
            <a:r>
              <a:rPr lang="en-US" altLang="zh-CN" sz="2400" dirty="0" err="1" smtClean="0">
                <a:solidFill>
                  <a:srgbClr val="C00000"/>
                </a:solidFill>
              </a:rPr>
              <a:t>IoT</a:t>
            </a:r>
            <a:r>
              <a:rPr lang="en-US" altLang="zh-CN" sz="2400" dirty="0" smtClean="0">
                <a:solidFill>
                  <a:srgbClr val="C00000"/>
                </a:solidFill>
              </a:rPr>
              <a:t> devices</a:t>
            </a:r>
            <a:endParaRPr lang="en-US" sz="2400" dirty="0">
              <a:solidFill>
                <a:srgbClr val="C00000"/>
              </a:solidFill>
            </a:endParaRPr>
          </a:p>
        </p:txBody>
      </p:sp>
      <p:pic>
        <p:nvPicPr>
          <p:cNvPr id="7170" name="Picture 2" descr="https://img0.baidu.com/it/u=1639910958,67783218&amp;fm=26&amp;fmt=auto&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071" y="3657600"/>
            <a:ext cx="1540993" cy="195397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img0.baidu.com/it/u=1545190532,2948023307&amp;fm=15&amp;fmt=auto&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2923" y="4043391"/>
            <a:ext cx="2311489" cy="141925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ttps://gimg2.baidu.com/image_search/src=http%3A%2F%2Fbpic.588ku.com%2Felement_origin_min_pic%2F16%2F08%2F25%2F1357be84693a09d.jpg&amp;refer=http%3A%2F%2Fbpic.588ku.com&amp;app=2002&amp;size=f9999,10000&amp;q=a80&amp;n=0&amp;g=0n&amp;fmt=jpeg?sec=1622635931&amp;t=1328df4702b5bebc50fb3767ba03a7c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902370"/>
            <a:ext cx="1656136" cy="165613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6"/>
          <a:stretch>
            <a:fillRect/>
          </a:stretch>
        </p:blipFill>
        <p:spPr>
          <a:xfrm>
            <a:off x="8447372" y="3795937"/>
            <a:ext cx="1600200" cy="1885950"/>
          </a:xfrm>
          <a:prstGeom prst="rect">
            <a:avLst/>
          </a:prstGeom>
        </p:spPr>
      </p:pic>
      <p:pic>
        <p:nvPicPr>
          <p:cNvPr id="6" name="图片 5"/>
          <p:cNvPicPr>
            <a:picLocks noChangeAspect="1"/>
          </p:cNvPicPr>
          <p:nvPr/>
        </p:nvPicPr>
        <p:blipFill>
          <a:blip r:embed="rId7"/>
          <a:stretch>
            <a:fillRect/>
          </a:stretch>
        </p:blipFill>
        <p:spPr>
          <a:xfrm>
            <a:off x="6906100" y="3902370"/>
            <a:ext cx="1624178" cy="1532859"/>
          </a:xfrm>
          <a:prstGeom prst="rect">
            <a:avLst/>
          </a:prstGeom>
        </p:spPr>
      </p:pic>
    </p:spTree>
    <p:extLst>
      <p:ext uri="{BB962C8B-B14F-4D97-AF65-F5344CB8AC3E}">
        <p14:creationId xmlns:p14="http://schemas.microsoft.com/office/powerpoint/2010/main" val="19566918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E74AAE-7452-4489-B7D9-10EFAE54885A}"/>
              </a:ext>
            </a:extLst>
          </p:cNvPr>
          <p:cNvSpPr>
            <a:spLocks noGrp="1"/>
          </p:cNvSpPr>
          <p:nvPr>
            <p:ph type="sldNum" sz="quarter" idx="12"/>
          </p:nvPr>
        </p:nvSpPr>
        <p:spPr>
          <a:xfrm>
            <a:off x="5029200" y="6356355"/>
            <a:ext cx="2133600" cy="365125"/>
          </a:xfrm>
        </p:spPr>
        <p:txBody>
          <a:bodyPr/>
          <a:lstStyle/>
          <a:p>
            <a:pPr>
              <a:defRPr/>
            </a:pPr>
            <a:fld id="{FB556ECF-D2A6-4FB2-B4A7-0B4583F05399}" type="slidenum">
              <a:rPr lang="en-US" altLang="zh-CN" smtClean="0"/>
              <a:pPr>
                <a:defRPr/>
              </a:pPr>
              <a:t>11</a:t>
            </a:fld>
            <a:endParaRPr lang="en-US" altLang="zh-CN" dirty="0"/>
          </a:p>
        </p:txBody>
      </p:sp>
      <p:sp>
        <p:nvSpPr>
          <p:cNvPr id="24" name="TextBox 23"/>
          <p:cNvSpPr txBox="1"/>
          <p:nvPr/>
        </p:nvSpPr>
        <p:spPr>
          <a:xfrm>
            <a:off x="3505199" y="936047"/>
            <a:ext cx="5029200" cy="584775"/>
          </a:xfrm>
          <a:prstGeom prst="rect">
            <a:avLst/>
          </a:prstGeom>
          <a:noFill/>
        </p:spPr>
        <p:txBody>
          <a:bodyPr wrap="square" rtlCol="0">
            <a:spAutoFit/>
          </a:bodyPr>
          <a:lstStyle/>
          <a:p>
            <a:pPr algn="ctr"/>
            <a:r>
              <a:rPr lang="en-US" sz="3200" b="1" dirty="0">
                <a:solidFill>
                  <a:schemeClr val="bg1"/>
                </a:solidFill>
                <a:latin typeface="+mj-lt"/>
              </a:rPr>
              <a:t>Apply Physical Vibration</a:t>
            </a:r>
          </a:p>
        </p:txBody>
      </p:sp>
      <p:sp>
        <p:nvSpPr>
          <p:cNvPr id="14"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Basic</a:t>
            </a:r>
            <a:r>
              <a:rPr lang="zh-CN" altLang="en-US" sz="4000" b="1" dirty="0" smtClean="0">
                <a:solidFill>
                  <a:srgbClr val="008000"/>
                </a:solidFill>
                <a:latin typeface="Calibri" charset="0"/>
                <a:ea typeface="Calibri" charset="0"/>
                <a:cs typeface="Calibri" charset="0"/>
              </a:rPr>
              <a:t> </a:t>
            </a:r>
            <a:r>
              <a:rPr lang="en-US" altLang="zh-CN" sz="4000" b="1" dirty="0" smtClean="0">
                <a:solidFill>
                  <a:srgbClr val="008000"/>
                </a:solidFill>
                <a:latin typeface="Calibri" charset="0"/>
                <a:ea typeface="Calibri" charset="0"/>
                <a:cs typeface="Calibri" charset="0"/>
              </a:rPr>
              <a:t>Idea</a:t>
            </a:r>
            <a:r>
              <a:rPr lang="zh-CN" altLang="en-US" sz="4000" b="1" dirty="0" smtClean="0">
                <a:solidFill>
                  <a:srgbClr val="008000"/>
                </a:solidFill>
                <a:latin typeface="Calibri" charset="0"/>
                <a:ea typeface="Calibri" charset="0"/>
                <a:cs typeface="Calibri" charset="0"/>
              </a:rPr>
              <a:t> </a:t>
            </a:r>
            <a:r>
              <a:rPr lang="en-US" altLang="zh-CN" sz="4000" b="1" dirty="0" smtClean="0">
                <a:solidFill>
                  <a:srgbClr val="008000"/>
                </a:solidFill>
                <a:latin typeface="Calibri" charset="0"/>
                <a:ea typeface="Calibri" charset="0"/>
                <a:cs typeface="Calibri" charset="0"/>
              </a:rPr>
              <a:t>of Capturing Cardiac Motion</a:t>
            </a:r>
            <a:endParaRPr lang="en-US" sz="4000" b="1" dirty="0">
              <a:solidFill>
                <a:srgbClr val="008000"/>
              </a:solidFill>
              <a:latin typeface="Calibri" charset="0"/>
              <a:ea typeface="Calibri" charset="0"/>
              <a:cs typeface="Calibri" charset="0"/>
            </a:endParaRPr>
          </a:p>
        </p:txBody>
      </p:sp>
      <p:sp>
        <p:nvSpPr>
          <p:cNvPr id="13" name="Rectangle 10"/>
          <p:cNvSpPr/>
          <p:nvPr/>
        </p:nvSpPr>
        <p:spPr>
          <a:xfrm>
            <a:off x="1714497" y="5417403"/>
            <a:ext cx="8801103" cy="830997"/>
          </a:xfrm>
          <a:prstGeom prst="rect">
            <a:avLst/>
          </a:prstGeom>
          <a:solidFill>
            <a:schemeClr val="accent3">
              <a:lumMod val="60000"/>
              <a:lumOff val="40000"/>
            </a:schemeClr>
          </a:solidFill>
          <a:ln w="25400">
            <a:noFill/>
          </a:ln>
        </p:spPr>
        <p:txBody>
          <a:bodyPr wrap="square">
            <a:spAutoFit/>
          </a:bodyPr>
          <a:lstStyle/>
          <a:p>
            <a:pPr algn="ctr"/>
            <a:r>
              <a:rPr lang="en-US" altLang="zh-CN" sz="2400" dirty="0" smtClean="0"/>
              <a:t>Simply require </a:t>
            </a:r>
            <a:r>
              <a:rPr lang="en-US" altLang="zh-CN" sz="2400" dirty="0"/>
              <a:t>the user to </a:t>
            </a:r>
            <a:r>
              <a:rPr lang="en-US" altLang="zh-CN" sz="2400" dirty="0">
                <a:solidFill>
                  <a:srgbClr val="C00000"/>
                </a:solidFill>
              </a:rPr>
              <a:t>press his fingertip on the </a:t>
            </a:r>
            <a:r>
              <a:rPr lang="en-US" altLang="zh-CN" sz="2400" dirty="0" smtClean="0">
                <a:solidFill>
                  <a:srgbClr val="C00000"/>
                </a:solidFill>
              </a:rPr>
              <a:t>camera; </a:t>
            </a:r>
            <a:r>
              <a:rPr lang="en-US" altLang="zh-CN" sz="2400" dirty="0" smtClean="0"/>
              <a:t>Capture </a:t>
            </a:r>
            <a:r>
              <a:rPr lang="en-US" altLang="zh-CN" sz="2400" dirty="0" smtClean="0">
                <a:solidFill>
                  <a:srgbClr val="C00000"/>
                </a:solidFill>
              </a:rPr>
              <a:t>cardiac motion patterns </a:t>
            </a:r>
            <a:r>
              <a:rPr lang="en-US" altLang="zh-CN" sz="2400" dirty="0" smtClean="0"/>
              <a:t>from the camera video</a:t>
            </a:r>
            <a:endParaRPr lang="en-US" sz="2400" dirty="0"/>
          </a:p>
        </p:txBody>
      </p:sp>
      <p:pic>
        <p:nvPicPr>
          <p:cNvPr id="4" name="图片 3"/>
          <p:cNvPicPr>
            <a:picLocks noChangeAspect="1"/>
          </p:cNvPicPr>
          <p:nvPr/>
        </p:nvPicPr>
        <p:blipFill>
          <a:blip r:embed="rId3"/>
          <a:stretch>
            <a:fillRect/>
          </a:stretch>
        </p:blipFill>
        <p:spPr>
          <a:xfrm>
            <a:off x="1581150" y="1587627"/>
            <a:ext cx="5581650" cy="3267075"/>
          </a:xfrm>
          <a:prstGeom prst="rect">
            <a:avLst/>
          </a:prstGeom>
        </p:spPr>
      </p:pic>
      <p:sp>
        <p:nvSpPr>
          <p:cNvPr id="6" name="圆角矩形标注 5"/>
          <p:cNvSpPr/>
          <p:nvPr/>
        </p:nvSpPr>
        <p:spPr>
          <a:xfrm rot="5400000">
            <a:off x="6705600" y="1850447"/>
            <a:ext cx="2590800" cy="2743200"/>
          </a:xfrm>
          <a:prstGeom prst="wedgeRoundRectCallout">
            <a:avLst/>
          </a:prstGeom>
          <a:noFill/>
          <a:ln w="28575">
            <a:solidFill>
              <a:srgbClr val="FF0000"/>
            </a:solidFill>
          </a:ln>
          <a:scene3d>
            <a:camera prst="orthographicFront">
              <a:rot lat="0" lon="10799999"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97786" y="3878927"/>
            <a:ext cx="2406428" cy="461665"/>
          </a:xfrm>
          <a:prstGeom prst="rect">
            <a:avLst/>
          </a:prstGeom>
          <a:noFill/>
        </p:spPr>
        <p:txBody>
          <a:bodyPr wrap="none" rtlCol="0">
            <a:spAutoFit/>
          </a:bodyPr>
          <a:lstStyle/>
          <a:p>
            <a:r>
              <a:rPr lang="en-US" altLang="zh-CN" sz="2400" b="1" dirty="0" smtClean="0">
                <a:solidFill>
                  <a:srgbClr val="FF0000"/>
                </a:solidFill>
              </a:rPr>
              <a:t>Cardiac Motion</a:t>
            </a:r>
            <a:endParaRPr lang="zh-CN" altLang="en-US" sz="2400" b="1" dirty="0">
              <a:solidFill>
                <a:srgbClr val="FF0000"/>
              </a:solidFill>
            </a:endParaRPr>
          </a:p>
        </p:txBody>
      </p:sp>
      <p:pic>
        <p:nvPicPr>
          <p:cNvPr id="5122" name="Picture 2" descr="https://img0.baidu.com/it/u=231731220,1509649719&amp;fm=26&amp;fmt=auto&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049" y="2228288"/>
            <a:ext cx="2139901" cy="15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78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dissolv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B0EDA3-18FF-4B48-97EF-F99EA1A46190}"/>
              </a:ext>
            </a:extLst>
          </p:cNvPr>
          <p:cNvSpPr>
            <a:spLocks noGrp="1"/>
          </p:cNvSpPr>
          <p:nvPr>
            <p:ph type="sldNum" sz="quarter" idx="12"/>
          </p:nvPr>
        </p:nvSpPr>
        <p:spPr/>
        <p:txBody>
          <a:bodyPr/>
          <a:lstStyle/>
          <a:p>
            <a:pPr>
              <a:defRPr/>
            </a:pPr>
            <a:fld id="{FB556ECF-D2A6-4FB2-B4A7-0B4583F05399}" type="slidenum">
              <a:rPr lang="en-US" altLang="zh-CN" smtClean="0"/>
              <a:pPr>
                <a:defRPr/>
              </a:pPr>
              <a:t>12</a:t>
            </a:fld>
            <a:endParaRPr lang="en-US" altLang="zh-CN"/>
          </a:p>
        </p:txBody>
      </p:sp>
      <p:sp>
        <p:nvSpPr>
          <p:cNvPr id="3" name="Content Placeholder 2">
            <a:extLst>
              <a:ext uri="{FF2B5EF4-FFF2-40B4-BE49-F238E27FC236}">
                <a16:creationId xmlns:a16="http://schemas.microsoft.com/office/drawing/2014/main" id="{28BA4742-07EF-4FB5-98B3-3A8057E6BD54}"/>
              </a:ext>
            </a:extLst>
          </p:cNvPr>
          <p:cNvSpPr>
            <a:spLocks/>
          </p:cNvSpPr>
          <p:nvPr/>
        </p:nvSpPr>
        <p:spPr bwMode="auto">
          <a:xfrm>
            <a:off x="1752600" y="457200"/>
            <a:ext cx="9677400" cy="3276600"/>
          </a:xfrm>
          <a:prstGeom prst="rect">
            <a:avLst/>
          </a:prstGeom>
          <a:noFill/>
          <a:ln w="9525">
            <a:noFill/>
            <a:miter lim="800000"/>
            <a:headEnd/>
            <a:tailEnd/>
          </a:ln>
        </p:spPr>
        <p:txBody>
          <a:bodyPr/>
          <a:lstStyle/>
          <a:p>
            <a:pPr marL="342900" indent="-342900" algn="ctr">
              <a:spcBef>
                <a:spcPct val="20000"/>
              </a:spcBef>
              <a:buClr>
                <a:srgbClr val="339933"/>
              </a:buClr>
            </a:pPr>
            <a:endParaRPr lang="en-US" sz="4400" b="1" dirty="0">
              <a:latin typeface="+mj-lt"/>
            </a:endParaRPr>
          </a:p>
          <a:p>
            <a:pPr marL="342900" indent="-342900" algn="ctr">
              <a:spcBef>
                <a:spcPct val="20000"/>
              </a:spcBef>
              <a:buClr>
                <a:srgbClr val="339933"/>
              </a:buClr>
            </a:pPr>
            <a:r>
              <a:rPr lang="en-US" sz="4800" b="1" dirty="0">
                <a:latin typeface="+mj-lt"/>
              </a:rPr>
              <a:t>Can we </a:t>
            </a:r>
            <a:r>
              <a:rPr lang="en-US" sz="4800" b="1" dirty="0" smtClean="0">
                <a:latin typeface="+mj-lt"/>
              </a:rPr>
              <a:t>utilize such cardiac motion patterns to </a:t>
            </a:r>
            <a:r>
              <a:rPr lang="zh-CN" altLang="en-US" sz="4800" b="1" dirty="0" smtClean="0">
                <a:solidFill>
                  <a:srgbClr val="C00000"/>
                </a:solidFill>
                <a:latin typeface="+mj-lt"/>
              </a:rPr>
              <a:t> </a:t>
            </a:r>
            <a:r>
              <a:rPr lang="en-US" altLang="zh-CN" sz="4800" b="1" dirty="0" smtClean="0">
                <a:solidFill>
                  <a:srgbClr val="C00000"/>
                </a:solidFill>
                <a:latin typeface="+mj-lt"/>
              </a:rPr>
              <a:t>verify legitimate users </a:t>
            </a:r>
            <a:r>
              <a:rPr lang="en-US" altLang="zh-CN" sz="4800" b="1" dirty="0" smtClean="0">
                <a:latin typeface="+mj-lt"/>
              </a:rPr>
              <a:t>and</a:t>
            </a:r>
            <a:r>
              <a:rPr lang="en-US" altLang="zh-CN" sz="4800" b="1" dirty="0" smtClean="0">
                <a:solidFill>
                  <a:srgbClr val="C00000"/>
                </a:solidFill>
                <a:latin typeface="+mj-lt"/>
              </a:rPr>
              <a:t> reject adversaries?</a:t>
            </a:r>
            <a:endParaRPr lang="en-US" altLang="zh-CN" sz="5400" b="1" dirty="0">
              <a:latin typeface="+mj-lt"/>
            </a:endParaRPr>
          </a:p>
          <a:p>
            <a:pPr marL="342900" indent="-342900">
              <a:spcBef>
                <a:spcPct val="20000"/>
              </a:spcBef>
              <a:buClr>
                <a:srgbClr val="339933"/>
              </a:buClr>
              <a:buFont typeface="Wingdings" pitchFamily="2" charset="2"/>
              <a:buChar char="q"/>
            </a:pPr>
            <a:endParaRPr lang="en-US" altLang="zh-CN" sz="4400" b="1" dirty="0"/>
          </a:p>
          <a:p>
            <a:pPr marL="342900" indent="-342900">
              <a:spcBef>
                <a:spcPct val="20000"/>
              </a:spcBef>
              <a:buClr>
                <a:srgbClr val="339933"/>
              </a:buClr>
            </a:pPr>
            <a:endParaRPr lang="en-US" altLang="zh-CN" sz="4400" b="1" dirty="0"/>
          </a:p>
          <a:p>
            <a:pPr marL="342900" indent="-342900">
              <a:spcBef>
                <a:spcPct val="20000"/>
              </a:spcBef>
              <a:buClr>
                <a:srgbClr val="339933"/>
              </a:buClr>
            </a:pPr>
            <a:endParaRPr lang="en-US" altLang="zh-CN" sz="4400" b="1" dirty="0"/>
          </a:p>
        </p:txBody>
      </p:sp>
      <p:pic>
        <p:nvPicPr>
          <p:cNvPr id="8" name="图片 7">
            <a:extLst>
              <a:ext uri="{FF2B5EF4-FFF2-40B4-BE49-F238E27FC236}">
                <a16:creationId xmlns:a16="http://schemas.microsoft.com/office/drawing/2014/main" id="{61CE0FEC-6827-427C-A75B-B1EDB615854B}"/>
              </a:ext>
            </a:extLst>
          </p:cNvPr>
          <p:cNvPicPr>
            <a:picLocks noChangeAspect="1"/>
          </p:cNvPicPr>
          <p:nvPr/>
        </p:nvPicPr>
        <p:blipFill>
          <a:blip r:embed="rId3"/>
          <a:stretch>
            <a:fillRect/>
          </a:stretch>
        </p:blipFill>
        <p:spPr>
          <a:xfrm>
            <a:off x="762000" y="3581400"/>
            <a:ext cx="2330711" cy="2330711"/>
          </a:xfrm>
          <a:prstGeom prst="rect">
            <a:avLst/>
          </a:prstGeom>
        </p:spPr>
      </p:pic>
    </p:spTree>
    <p:extLst>
      <p:ext uri="{BB962C8B-B14F-4D97-AF65-F5344CB8AC3E}">
        <p14:creationId xmlns:p14="http://schemas.microsoft.com/office/powerpoint/2010/main" val="126384381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E74AAE-7452-4489-B7D9-10EFAE54885A}"/>
              </a:ext>
            </a:extLst>
          </p:cNvPr>
          <p:cNvSpPr>
            <a:spLocks noGrp="1"/>
          </p:cNvSpPr>
          <p:nvPr>
            <p:ph type="sldNum" sz="quarter" idx="12"/>
          </p:nvPr>
        </p:nvSpPr>
        <p:spPr>
          <a:xfrm>
            <a:off x="5029200" y="6356355"/>
            <a:ext cx="2133600" cy="365125"/>
          </a:xfrm>
        </p:spPr>
        <p:txBody>
          <a:bodyPr/>
          <a:lstStyle/>
          <a:p>
            <a:pPr>
              <a:defRPr/>
            </a:pPr>
            <a:fld id="{FB556ECF-D2A6-4FB2-B4A7-0B4583F05399}" type="slidenum">
              <a:rPr lang="en-US" altLang="zh-CN" smtClean="0"/>
              <a:pPr>
                <a:defRPr/>
              </a:pPr>
              <a:t>13</a:t>
            </a:fld>
            <a:endParaRPr lang="en-US" altLang="zh-CN"/>
          </a:p>
        </p:txBody>
      </p:sp>
      <p:sp>
        <p:nvSpPr>
          <p:cNvPr id="5" name="Content Placeholder 2">
            <a:extLst>
              <a:ext uri="{FF2B5EF4-FFF2-40B4-BE49-F238E27FC236}">
                <a16:creationId xmlns:a16="http://schemas.microsoft.com/office/drawing/2014/main" id="{B06A3A55-FFAC-4B65-A720-A40C1F1F8545}"/>
              </a:ext>
            </a:extLst>
          </p:cNvPr>
          <p:cNvSpPr>
            <a:spLocks/>
          </p:cNvSpPr>
          <p:nvPr/>
        </p:nvSpPr>
        <p:spPr bwMode="auto">
          <a:xfrm>
            <a:off x="956763" y="4711738"/>
            <a:ext cx="9525000" cy="1827179"/>
          </a:xfrm>
          <a:prstGeom prst="rect">
            <a:avLst/>
          </a:prstGeom>
          <a:noFill/>
          <a:ln w="9525">
            <a:noFill/>
            <a:miter lim="800000"/>
            <a:headEnd/>
            <a:tailEnd/>
          </a:ln>
        </p:spPr>
        <p:txBody>
          <a:bodyPr/>
          <a:lstStyle/>
          <a:p>
            <a:pPr marL="342900" lvl="1" indent="-342900">
              <a:spcBef>
                <a:spcPct val="20000"/>
              </a:spcBef>
              <a:buClr>
                <a:srgbClr val="339933"/>
              </a:buClr>
              <a:buFont typeface="Wingdings" pitchFamily="2" charset="2"/>
              <a:buChar char="q"/>
            </a:pPr>
            <a:r>
              <a:rPr lang="en-US" sz="2400" dirty="0" smtClean="0"/>
              <a:t>Capture cardiac cycles in terms of </a:t>
            </a:r>
            <a:r>
              <a:rPr lang="en-US" sz="2400" dirty="0" smtClean="0">
                <a:solidFill>
                  <a:srgbClr val="C00000"/>
                </a:solidFill>
              </a:rPr>
              <a:t>blood flow variations</a:t>
            </a:r>
          </a:p>
          <a:p>
            <a:pPr marL="342900" lvl="1" indent="-342900">
              <a:spcBef>
                <a:spcPct val="20000"/>
              </a:spcBef>
              <a:buClr>
                <a:srgbClr val="339933"/>
              </a:buClr>
              <a:buFont typeface="Wingdings" pitchFamily="2" charset="2"/>
              <a:buChar char="q"/>
            </a:pPr>
            <a:r>
              <a:rPr lang="en-US" altLang="zh-CN" sz="2400" dirty="0" smtClean="0">
                <a:latin typeface="+mj-lt"/>
              </a:rPr>
              <a:t>Inherit</a:t>
            </a:r>
            <a:r>
              <a:rPr lang="en-US" altLang="zh-CN" sz="2400" dirty="0" smtClean="0">
                <a:solidFill>
                  <a:srgbClr val="FF0000"/>
                </a:solidFill>
                <a:latin typeface="+mj-lt"/>
              </a:rPr>
              <a:t> unique cardiac biometrics</a:t>
            </a:r>
            <a:endParaRPr lang="en-US" altLang="zh-CN" sz="2800" dirty="0" smtClean="0">
              <a:solidFill>
                <a:srgbClr val="FF0000"/>
              </a:solidFill>
              <a:latin typeface="+mj-lt"/>
            </a:endParaRPr>
          </a:p>
          <a:p>
            <a:pPr marL="800100" lvl="1" indent="-342900">
              <a:spcBef>
                <a:spcPct val="20000"/>
              </a:spcBef>
              <a:buClr>
                <a:srgbClr val="339933"/>
              </a:buClr>
              <a:buFont typeface="Wingdings" charset="2"/>
              <a:buChar char="v"/>
            </a:pPr>
            <a:r>
              <a:rPr lang="en-US" altLang="zh-CN" sz="2400" dirty="0" smtClean="0">
                <a:latin typeface="Calibri" charset="0"/>
                <a:ea typeface="Calibri" charset="0"/>
                <a:cs typeface="Calibri" charset="0"/>
              </a:rPr>
              <a:t>Different amplitudes of cardiac muscle contraction and relaxation</a:t>
            </a:r>
          </a:p>
          <a:p>
            <a:pPr marL="800100" lvl="1" indent="-342900">
              <a:spcBef>
                <a:spcPct val="20000"/>
              </a:spcBef>
              <a:buClr>
                <a:srgbClr val="339933"/>
              </a:buClr>
              <a:buFont typeface="Wingdings" charset="2"/>
              <a:buChar char="v"/>
            </a:pPr>
            <a:r>
              <a:rPr lang="en-US" altLang="zh-CN" sz="2400" dirty="0" smtClean="0">
                <a:latin typeface="Calibri" charset="0"/>
                <a:ea typeface="Calibri" charset="0"/>
                <a:cs typeface="Calibri" charset="0"/>
              </a:rPr>
              <a:t>Heart size, shape and tissues</a:t>
            </a:r>
            <a:endParaRPr lang="en-US" altLang="zh-CN" sz="2400" dirty="0">
              <a:latin typeface="Calibri" charset="0"/>
              <a:ea typeface="Calibri" charset="0"/>
              <a:cs typeface="Calibri" charset="0"/>
            </a:endParaRPr>
          </a:p>
          <a:p>
            <a:pPr lvl="1">
              <a:spcBef>
                <a:spcPct val="20000"/>
              </a:spcBef>
              <a:buClr>
                <a:srgbClr val="339933"/>
              </a:buClr>
            </a:pPr>
            <a:endParaRPr lang="en-US" altLang="zh-CN" sz="2400" dirty="0" smtClean="0"/>
          </a:p>
          <a:p>
            <a:pPr marL="342900" indent="-342900">
              <a:spcBef>
                <a:spcPct val="20000"/>
              </a:spcBef>
              <a:buClr>
                <a:srgbClr val="339933"/>
              </a:buClr>
              <a:buFont typeface="Wingdings" pitchFamily="2" charset="2"/>
              <a:buChar char="v"/>
            </a:pPr>
            <a:endParaRPr lang="en-US" altLang="zh-CN" sz="2400" dirty="0">
              <a:solidFill>
                <a:srgbClr val="C00000"/>
              </a:solidFill>
              <a:latin typeface="+mn-lt"/>
            </a:endParaRPr>
          </a:p>
        </p:txBody>
      </p:sp>
      <p:sp>
        <p:nvSpPr>
          <p:cNvPr id="6" name="Rectangle 5"/>
          <p:cNvSpPr/>
          <p:nvPr/>
        </p:nvSpPr>
        <p:spPr>
          <a:xfrm>
            <a:off x="7636918" y="4048785"/>
            <a:ext cx="3318963" cy="461665"/>
          </a:xfrm>
          <a:prstGeom prst="rect">
            <a:avLst/>
          </a:prstGeom>
        </p:spPr>
        <p:txBody>
          <a:bodyPr wrap="square">
            <a:spAutoFit/>
          </a:bodyPr>
          <a:lstStyle/>
          <a:p>
            <a:pPr algn="ctr"/>
            <a:r>
              <a:rPr lang="en-US" sz="2400" b="1" dirty="0" smtClean="0">
                <a:latin typeface="+mj-lt"/>
              </a:rPr>
              <a:t>Human cardiac cycle</a:t>
            </a:r>
            <a:endParaRPr lang="en-US" sz="2400" b="1" dirty="0">
              <a:latin typeface="+mj-lt"/>
            </a:endParaRPr>
          </a:p>
        </p:txBody>
      </p:sp>
      <p:sp>
        <p:nvSpPr>
          <p:cNvPr id="8"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Insights</a:t>
            </a:r>
            <a:r>
              <a:rPr lang="zh-CN" altLang="en-US" sz="4000" b="1" dirty="0" smtClean="0">
                <a:solidFill>
                  <a:srgbClr val="008000"/>
                </a:solidFill>
                <a:latin typeface="Calibri" charset="0"/>
                <a:ea typeface="Calibri" charset="0"/>
                <a:cs typeface="Calibri" charset="0"/>
              </a:rPr>
              <a:t> </a:t>
            </a:r>
            <a:r>
              <a:rPr lang="en-US" altLang="zh-CN" sz="4000" b="1" dirty="0" smtClean="0">
                <a:solidFill>
                  <a:srgbClr val="008000"/>
                </a:solidFill>
                <a:latin typeface="Calibri" charset="0"/>
                <a:ea typeface="Calibri" charset="0"/>
                <a:cs typeface="Calibri" charset="0"/>
              </a:rPr>
              <a:t>for</a:t>
            </a:r>
            <a:r>
              <a:rPr lang="zh-CN" altLang="en-US" sz="4000" b="1" dirty="0" smtClean="0">
                <a:solidFill>
                  <a:srgbClr val="008000"/>
                </a:solidFill>
                <a:latin typeface="Calibri" charset="0"/>
                <a:ea typeface="Calibri" charset="0"/>
                <a:cs typeface="Calibri" charset="0"/>
              </a:rPr>
              <a:t> </a:t>
            </a:r>
            <a:r>
              <a:rPr lang="en-US" altLang="zh-CN" sz="4000" b="1" dirty="0" smtClean="0">
                <a:solidFill>
                  <a:srgbClr val="008000"/>
                </a:solidFill>
                <a:latin typeface="Calibri" charset="0"/>
                <a:ea typeface="Calibri" charset="0"/>
                <a:cs typeface="Calibri" charset="0"/>
              </a:rPr>
              <a:t>User Verification</a:t>
            </a:r>
            <a:endParaRPr lang="en-US" sz="4000" b="1" dirty="0">
              <a:solidFill>
                <a:srgbClr val="008000"/>
              </a:solidFill>
              <a:latin typeface="Calibri" charset="0"/>
              <a:ea typeface="Calibri" charset="0"/>
              <a:cs typeface="Calibri" charset="0"/>
            </a:endParaRPr>
          </a:p>
        </p:txBody>
      </p:sp>
      <p:pic>
        <p:nvPicPr>
          <p:cNvPr id="7" name="图片 6"/>
          <p:cNvPicPr>
            <a:picLocks noChangeAspect="1"/>
          </p:cNvPicPr>
          <p:nvPr/>
        </p:nvPicPr>
        <p:blipFill>
          <a:blip r:embed="rId3"/>
          <a:stretch>
            <a:fillRect/>
          </a:stretch>
        </p:blipFill>
        <p:spPr>
          <a:xfrm>
            <a:off x="7086600" y="1096779"/>
            <a:ext cx="4419600" cy="2750719"/>
          </a:xfrm>
          <a:prstGeom prst="rect">
            <a:avLst/>
          </a:prstGeom>
        </p:spPr>
      </p:pic>
      <p:sp>
        <p:nvSpPr>
          <p:cNvPr id="10" name="Rectangle 5"/>
          <p:cNvSpPr/>
          <p:nvPr/>
        </p:nvSpPr>
        <p:spPr>
          <a:xfrm>
            <a:off x="1652977" y="3935509"/>
            <a:ext cx="4326482" cy="830997"/>
          </a:xfrm>
          <a:prstGeom prst="rect">
            <a:avLst/>
          </a:prstGeom>
        </p:spPr>
        <p:txBody>
          <a:bodyPr wrap="square">
            <a:spAutoFit/>
          </a:bodyPr>
          <a:lstStyle/>
          <a:p>
            <a:pPr algn="ctr"/>
            <a:r>
              <a:rPr lang="en-US" sz="2400" b="1" dirty="0" smtClean="0">
                <a:latin typeface="+mj-lt"/>
              </a:rPr>
              <a:t>Heart </a:t>
            </a:r>
            <a:r>
              <a:rPr lang="en-US" sz="2400" b="1" dirty="0">
                <a:latin typeface="+mj-lt"/>
              </a:rPr>
              <a:t>pumps the blood into the </a:t>
            </a:r>
            <a:r>
              <a:rPr lang="en-US" sz="2400" b="1" dirty="0" smtClean="0">
                <a:latin typeface="+mj-lt"/>
              </a:rPr>
              <a:t>vessels in the fingertip</a:t>
            </a:r>
            <a:endParaRPr lang="en-US" sz="2400" b="1" dirty="0">
              <a:latin typeface="+mj-lt"/>
            </a:endParaRPr>
          </a:p>
        </p:txBody>
      </p:sp>
      <p:pic>
        <p:nvPicPr>
          <p:cNvPr id="8196" name="Picture 4" descr="a) Arterial anatomy at the fingertip. (b) Dorsal venous anatomy at th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00200"/>
            <a:ext cx="1981200" cy="198120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Chapter 28 - Circulatory Pathways - BIO 140 - Human Biology I - Textbook -  LibGuides at Hostos Community College Librar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1167548"/>
            <a:ext cx="2403480" cy="2721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3906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0E74AAE-7452-4489-B7D9-10EFAE54885A}"/>
              </a:ext>
            </a:extLst>
          </p:cNvPr>
          <p:cNvSpPr>
            <a:spLocks noGrp="1"/>
          </p:cNvSpPr>
          <p:nvPr>
            <p:ph type="sldNum" sz="quarter" idx="12"/>
          </p:nvPr>
        </p:nvSpPr>
        <p:spPr>
          <a:xfrm>
            <a:off x="5029200" y="6356355"/>
            <a:ext cx="2133600" cy="365125"/>
          </a:xfrm>
        </p:spPr>
        <p:txBody>
          <a:bodyPr/>
          <a:lstStyle/>
          <a:p>
            <a:pPr>
              <a:defRPr/>
            </a:pPr>
            <a:fld id="{FB556ECF-D2A6-4FB2-B4A7-0B4583F05399}" type="slidenum">
              <a:rPr lang="en-US" altLang="zh-CN" smtClean="0"/>
              <a:pPr>
                <a:defRPr/>
              </a:pPr>
              <a:t>14</a:t>
            </a:fld>
            <a:endParaRPr lang="en-US" altLang="zh-CN"/>
          </a:p>
        </p:txBody>
      </p:sp>
      <p:sp>
        <p:nvSpPr>
          <p:cNvPr id="5" name="Content Placeholder 2">
            <a:extLst>
              <a:ext uri="{FF2B5EF4-FFF2-40B4-BE49-F238E27FC236}">
                <a16:creationId xmlns:a16="http://schemas.microsoft.com/office/drawing/2014/main" id="{B06A3A55-FFAC-4B65-A720-A40C1F1F8545}"/>
              </a:ext>
            </a:extLst>
          </p:cNvPr>
          <p:cNvSpPr>
            <a:spLocks/>
          </p:cNvSpPr>
          <p:nvPr/>
        </p:nvSpPr>
        <p:spPr bwMode="auto">
          <a:xfrm>
            <a:off x="1349549" y="5090305"/>
            <a:ext cx="9982200" cy="1447270"/>
          </a:xfrm>
          <a:prstGeom prst="rect">
            <a:avLst/>
          </a:prstGeom>
          <a:noFill/>
          <a:ln w="9525">
            <a:noFill/>
            <a:miter lim="800000"/>
            <a:headEnd/>
            <a:tailEnd/>
          </a:ln>
        </p:spPr>
        <p:txBody>
          <a:bodyPr/>
          <a:lstStyle/>
          <a:p>
            <a:pPr marL="342900" indent="-342900">
              <a:spcBef>
                <a:spcPct val="20000"/>
              </a:spcBef>
              <a:buClr>
                <a:srgbClr val="339933"/>
              </a:buClr>
              <a:buFont typeface="Wingdings" pitchFamily="2" charset="2"/>
              <a:buChar char="q"/>
            </a:pPr>
            <a:r>
              <a:rPr lang="en-US" altLang="zh-CN" sz="2800" b="1" dirty="0" smtClean="0">
                <a:latin typeface="+mj-lt"/>
              </a:rPr>
              <a:t>Extract cardiac cycles from the </a:t>
            </a:r>
            <a:r>
              <a:rPr lang="en-US" altLang="zh-CN" sz="2800" b="1" dirty="0" smtClean="0">
                <a:solidFill>
                  <a:srgbClr val="FF0000"/>
                </a:solidFill>
                <a:latin typeface="+mj-lt"/>
              </a:rPr>
              <a:t>pixel values of video frames</a:t>
            </a:r>
          </a:p>
          <a:p>
            <a:pPr marL="342900" indent="-342900">
              <a:spcBef>
                <a:spcPct val="20000"/>
              </a:spcBef>
              <a:buClr>
                <a:srgbClr val="339933"/>
              </a:buClr>
              <a:buFont typeface="Wingdings" pitchFamily="2" charset="2"/>
              <a:buChar char="q"/>
            </a:pPr>
            <a:r>
              <a:rPr lang="en-US" altLang="zh-CN" sz="2800" b="1" dirty="0" smtClean="0">
                <a:latin typeface="+mj-lt"/>
              </a:rPr>
              <a:t>Different users exhibit </a:t>
            </a:r>
            <a:r>
              <a:rPr lang="en-US" altLang="zh-CN" sz="2800" b="1" dirty="0" smtClean="0">
                <a:solidFill>
                  <a:srgbClr val="FF0000"/>
                </a:solidFill>
                <a:latin typeface="+mj-lt"/>
              </a:rPr>
              <a:t>different cardiac motion patterns</a:t>
            </a:r>
            <a:endParaRPr lang="en-US" altLang="zh-CN" sz="2800" b="1" dirty="0">
              <a:solidFill>
                <a:srgbClr val="FF0000"/>
              </a:solidFill>
              <a:latin typeface="+mj-lt"/>
            </a:endParaRPr>
          </a:p>
        </p:txBody>
      </p:sp>
      <p:sp>
        <p:nvSpPr>
          <p:cNvPr id="11" name="Rectangle 10"/>
          <p:cNvSpPr/>
          <p:nvPr/>
        </p:nvSpPr>
        <p:spPr>
          <a:xfrm>
            <a:off x="6573801" y="4565758"/>
            <a:ext cx="3933128" cy="400110"/>
          </a:xfrm>
          <a:prstGeom prst="rect">
            <a:avLst/>
          </a:prstGeom>
        </p:spPr>
        <p:txBody>
          <a:bodyPr wrap="none">
            <a:spAutoFit/>
          </a:bodyPr>
          <a:lstStyle/>
          <a:p>
            <a:r>
              <a:rPr lang="en-US" sz="2000" dirty="0" smtClean="0">
                <a:latin typeface="+mj-lt"/>
              </a:rPr>
              <a:t>Cardiac cycles of two different users</a:t>
            </a:r>
            <a:endParaRPr lang="en-US" sz="2000" dirty="0">
              <a:latin typeface="+mj-lt"/>
            </a:endParaRPr>
          </a:p>
        </p:txBody>
      </p:sp>
      <p:sp>
        <p:nvSpPr>
          <p:cNvPr id="10"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Observations</a:t>
            </a:r>
            <a:endParaRPr lang="en-US" sz="4000" b="1" dirty="0">
              <a:solidFill>
                <a:srgbClr val="008000"/>
              </a:solidFill>
              <a:latin typeface="Calibri" charset="0"/>
              <a:ea typeface="Calibri" charset="0"/>
              <a:cs typeface="Calibri" charset="0"/>
            </a:endParaRPr>
          </a:p>
        </p:txBody>
      </p:sp>
      <p:pic>
        <p:nvPicPr>
          <p:cNvPr id="4" name="图片 3"/>
          <p:cNvPicPr>
            <a:picLocks noChangeAspect="1"/>
          </p:cNvPicPr>
          <p:nvPr/>
        </p:nvPicPr>
        <p:blipFill rotWithShape="1">
          <a:blip r:embed="rId3"/>
          <a:srcRect t="9635" b="3272"/>
          <a:stretch/>
        </p:blipFill>
        <p:spPr>
          <a:xfrm>
            <a:off x="6334859" y="1341585"/>
            <a:ext cx="4533900" cy="3200400"/>
          </a:xfrm>
          <a:prstGeom prst="rect">
            <a:avLst/>
          </a:prstGeom>
        </p:spPr>
      </p:pic>
      <p:sp>
        <p:nvSpPr>
          <p:cNvPr id="12" name="Rectangle 10"/>
          <p:cNvSpPr/>
          <p:nvPr/>
        </p:nvSpPr>
        <p:spPr>
          <a:xfrm>
            <a:off x="1981200" y="4565758"/>
            <a:ext cx="2644506" cy="400110"/>
          </a:xfrm>
          <a:prstGeom prst="rect">
            <a:avLst/>
          </a:prstGeom>
        </p:spPr>
        <p:txBody>
          <a:bodyPr wrap="none">
            <a:spAutoFit/>
          </a:bodyPr>
          <a:lstStyle/>
          <a:p>
            <a:r>
              <a:rPr lang="en-US" sz="2000" dirty="0" smtClean="0">
                <a:latin typeface="+mj-lt"/>
              </a:rPr>
              <a:t>Cardiac cycle extraction</a:t>
            </a:r>
            <a:endParaRPr lang="en-US" sz="2000" dirty="0">
              <a:latin typeface="+mj-lt"/>
            </a:endParaRPr>
          </a:p>
        </p:txBody>
      </p:sp>
      <p:pic>
        <p:nvPicPr>
          <p:cNvPr id="6" name="图片 5"/>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b="12075"/>
          <a:stretch/>
        </p:blipFill>
        <p:spPr>
          <a:xfrm>
            <a:off x="1349549" y="1078640"/>
            <a:ext cx="3657239" cy="3554116"/>
          </a:xfrm>
          <a:prstGeom prst="rect">
            <a:avLst/>
          </a:prstGeom>
        </p:spPr>
      </p:pic>
    </p:spTree>
    <p:extLst>
      <p:ext uri="{BB962C8B-B14F-4D97-AF65-F5344CB8AC3E}">
        <p14:creationId xmlns:p14="http://schemas.microsoft.com/office/powerpoint/2010/main" val="28727144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6B0EDA3-18FF-4B48-97EF-F99EA1A46190}"/>
              </a:ext>
            </a:extLst>
          </p:cNvPr>
          <p:cNvSpPr>
            <a:spLocks noGrp="1"/>
          </p:cNvSpPr>
          <p:nvPr>
            <p:ph type="sldNum" sz="quarter" idx="12"/>
          </p:nvPr>
        </p:nvSpPr>
        <p:spPr/>
        <p:txBody>
          <a:bodyPr/>
          <a:lstStyle/>
          <a:p>
            <a:pPr>
              <a:defRPr/>
            </a:pPr>
            <a:fld id="{FB556ECF-D2A6-4FB2-B4A7-0B4583F05399}" type="slidenum">
              <a:rPr lang="en-US" altLang="zh-CN" smtClean="0"/>
              <a:pPr>
                <a:defRPr/>
              </a:pPr>
              <a:t>15</a:t>
            </a:fld>
            <a:endParaRPr lang="en-US" altLang="zh-CN"/>
          </a:p>
        </p:txBody>
      </p:sp>
      <p:sp>
        <p:nvSpPr>
          <p:cNvPr id="6" name="Content Placeholder 2">
            <a:extLst>
              <a:ext uri="{FF2B5EF4-FFF2-40B4-BE49-F238E27FC236}">
                <a16:creationId xmlns:a16="http://schemas.microsoft.com/office/drawing/2014/main" id="{B06A3A55-FFAC-4B65-A720-A40C1F1F8545}"/>
              </a:ext>
            </a:extLst>
          </p:cNvPr>
          <p:cNvSpPr>
            <a:spLocks/>
          </p:cNvSpPr>
          <p:nvPr/>
        </p:nvSpPr>
        <p:spPr bwMode="auto">
          <a:xfrm>
            <a:off x="533400" y="1240156"/>
            <a:ext cx="11201400" cy="4017644"/>
          </a:xfrm>
          <a:prstGeom prst="rect">
            <a:avLst/>
          </a:prstGeom>
          <a:noFill/>
          <a:ln w="9525">
            <a:noFill/>
            <a:miter lim="800000"/>
            <a:headEnd/>
            <a:tailEnd/>
          </a:ln>
        </p:spPr>
        <p:txBody>
          <a:bodyPr/>
          <a:lstStyle/>
          <a:p>
            <a:pPr marL="342900" indent="-342900">
              <a:spcBef>
                <a:spcPct val="20000"/>
              </a:spcBef>
              <a:buClr>
                <a:srgbClr val="339933"/>
              </a:buClr>
              <a:buFont typeface="Wingdings" pitchFamily="2" charset="2"/>
              <a:buChar char="q"/>
            </a:pPr>
            <a:r>
              <a:rPr lang="en-US" altLang="zh-CN" sz="2800" dirty="0" smtClean="0">
                <a:latin typeface="Calibri" charset="0"/>
                <a:ea typeface="Calibri" charset="0"/>
                <a:cs typeface="Calibri" charset="0"/>
              </a:rPr>
              <a:t>Cardiac motion patterns can be impacted by </a:t>
            </a:r>
            <a:r>
              <a:rPr lang="en-US" altLang="zh-CN" sz="2800" dirty="0" smtClean="0">
                <a:solidFill>
                  <a:srgbClr val="FF0000"/>
                </a:solidFill>
                <a:latin typeface="Calibri" charset="0"/>
                <a:ea typeface="Calibri" charset="0"/>
                <a:cs typeface="Calibri" charset="0"/>
              </a:rPr>
              <a:t>various ambient lighting conditions</a:t>
            </a:r>
          </a:p>
          <a:p>
            <a:pPr>
              <a:spcBef>
                <a:spcPct val="20000"/>
              </a:spcBef>
              <a:buClr>
                <a:srgbClr val="339933"/>
              </a:buClr>
            </a:pPr>
            <a:endParaRPr lang="en-US" sz="2800" dirty="0" smtClean="0">
              <a:solidFill>
                <a:srgbClr val="FF0000"/>
              </a:solidFill>
              <a:latin typeface="Calibri" charset="0"/>
              <a:ea typeface="Calibri" charset="0"/>
              <a:cs typeface="Calibri" charset="0"/>
            </a:endParaRPr>
          </a:p>
          <a:p>
            <a:pPr marL="342900" indent="-342900">
              <a:spcBef>
                <a:spcPct val="20000"/>
              </a:spcBef>
              <a:buClr>
                <a:srgbClr val="339933"/>
              </a:buClr>
              <a:buFont typeface="Wingdings" pitchFamily="2" charset="2"/>
              <a:buChar char="q"/>
            </a:pPr>
            <a:r>
              <a:rPr lang="en-US" altLang="zh-CN" sz="2800" dirty="0" smtClean="0">
                <a:solidFill>
                  <a:srgbClr val="FF0000"/>
                </a:solidFill>
                <a:latin typeface="Calibri" charset="0"/>
                <a:ea typeface="Calibri" charset="0"/>
                <a:cs typeface="Calibri" charset="0"/>
              </a:rPr>
              <a:t>The fingertip pressing position and pressure </a:t>
            </a:r>
            <a:r>
              <a:rPr lang="en-US" altLang="zh-CN" sz="2800" dirty="0" smtClean="0">
                <a:latin typeface="Calibri" charset="0"/>
                <a:ea typeface="Calibri" charset="0"/>
                <a:cs typeface="Calibri" charset="0"/>
              </a:rPr>
              <a:t>can impact the reliability of the derived cardiac measurements</a:t>
            </a:r>
          </a:p>
          <a:p>
            <a:pPr marL="342900" indent="-342900">
              <a:spcBef>
                <a:spcPct val="20000"/>
              </a:spcBef>
              <a:buClr>
                <a:srgbClr val="339933"/>
              </a:buClr>
              <a:buFont typeface="Wingdings" pitchFamily="2" charset="2"/>
              <a:buChar char="q"/>
            </a:pPr>
            <a:endParaRPr lang="en-US" altLang="zh-CN" sz="2800" dirty="0">
              <a:latin typeface="Calibri" charset="0"/>
              <a:ea typeface="Calibri" charset="0"/>
              <a:cs typeface="Calibri" charset="0"/>
            </a:endParaRPr>
          </a:p>
          <a:p>
            <a:pPr marL="342900" indent="-342900">
              <a:spcBef>
                <a:spcPct val="20000"/>
              </a:spcBef>
              <a:buClr>
                <a:srgbClr val="339933"/>
              </a:buClr>
              <a:buFont typeface="Wingdings" pitchFamily="2" charset="2"/>
              <a:buChar char="q"/>
            </a:pPr>
            <a:r>
              <a:rPr lang="en-US" sz="2800" dirty="0" smtClean="0">
                <a:latin typeface="Calibri" charset="0"/>
                <a:ea typeface="Calibri" charset="0"/>
                <a:cs typeface="Calibri" charset="0"/>
              </a:rPr>
              <a:t>Heartbeats are varied under </a:t>
            </a:r>
            <a:r>
              <a:rPr lang="en-US" sz="2800" dirty="0" smtClean="0">
                <a:solidFill>
                  <a:srgbClr val="FF0000"/>
                </a:solidFill>
                <a:latin typeface="Calibri" charset="0"/>
                <a:ea typeface="Calibri" charset="0"/>
                <a:cs typeface="Calibri" charset="0"/>
              </a:rPr>
              <a:t>movements and human emotion changes</a:t>
            </a:r>
          </a:p>
        </p:txBody>
      </p:sp>
      <p:sp>
        <p:nvSpPr>
          <p:cNvPr id="10"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Challenges</a:t>
            </a:r>
            <a:endParaRPr lang="en-US" sz="4000" b="1" dirty="0">
              <a:solidFill>
                <a:srgbClr val="008000"/>
              </a:solidFill>
              <a:latin typeface="Calibri" charset="0"/>
              <a:ea typeface="Calibri" charset="0"/>
              <a:cs typeface="Calibri" charset="0"/>
            </a:endParaRPr>
          </a:p>
        </p:txBody>
      </p:sp>
    </p:spTree>
    <p:extLst>
      <p:ext uri="{BB962C8B-B14F-4D97-AF65-F5344CB8AC3E}">
        <p14:creationId xmlns:p14="http://schemas.microsoft.com/office/powerpoint/2010/main" val="171926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a:srcRect t="5726"/>
          <a:stretch/>
        </p:blipFill>
        <p:spPr>
          <a:xfrm>
            <a:off x="2927350" y="990600"/>
            <a:ext cx="5988050" cy="5776981"/>
          </a:xfrm>
          <a:prstGeom prst="rect">
            <a:avLst/>
          </a:prstGeom>
        </p:spPr>
      </p:pic>
      <p:sp>
        <p:nvSpPr>
          <p:cNvPr id="2" name="灯片编号占位符 1">
            <a:extLst>
              <a:ext uri="{FF2B5EF4-FFF2-40B4-BE49-F238E27FC236}">
                <a16:creationId xmlns:a16="http://schemas.microsoft.com/office/drawing/2014/main" id="{E07E2BB0-C5A1-4739-BFC4-3E541A07DD1A}"/>
              </a:ext>
            </a:extLst>
          </p:cNvPr>
          <p:cNvSpPr>
            <a:spLocks noGrp="1"/>
          </p:cNvSpPr>
          <p:nvPr>
            <p:ph type="sldNum" sz="quarter" idx="12"/>
          </p:nvPr>
        </p:nvSpPr>
        <p:spPr>
          <a:xfrm>
            <a:off x="9277350" y="6457016"/>
            <a:ext cx="2844800" cy="365125"/>
          </a:xfrm>
        </p:spPr>
        <p:txBody>
          <a:bodyPr/>
          <a:lstStyle/>
          <a:p>
            <a:pPr>
              <a:defRPr/>
            </a:pPr>
            <a:fld id="{FB556ECF-D2A6-4FB2-B4A7-0B4583F05399}" type="slidenum">
              <a:rPr lang="en-US" altLang="zh-CN" smtClean="0"/>
              <a:pPr>
                <a:defRPr/>
              </a:pPr>
              <a:t>16</a:t>
            </a:fld>
            <a:endParaRPr lang="en-US" altLang="zh-CN" dirty="0"/>
          </a:p>
        </p:txBody>
      </p:sp>
      <p:sp>
        <p:nvSpPr>
          <p:cNvPr id="6" name="Rectangle 5"/>
          <p:cNvSpPr/>
          <p:nvPr/>
        </p:nvSpPr>
        <p:spPr>
          <a:xfrm>
            <a:off x="3561228" y="1068482"/>
            <a:ext cx="4592171" cy="956620"/>
          </a:xfrm>
          <a:prstGeom prst="rect">
            <a:avLst/>
          </a:prstGeom>
          <a:solidFill>
            <a:srgbClr val="C00000">
              <a:alpha val="20000"/>
            </a:srgbClr>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24200" y="2214046"/>
            <a:ext cx="2209800" cy="1291153"/>
          </a:xfrm>
          <a:prstGeom prst="rect">
            <a:avLst/>
          </a:prstGeom>
          <a:solidFill>
            <a:srgbClr val="C00000">
              <a:alpha val="20000"/>
            </a:srgbClr>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403476" y="3505199"/>
            <a:ext cx="3283324" cy="990601"/>
          </a:xfrm>
          <a:prstGeom prst="rect">
            <a:avLst/>
          </a:prstGeom>
          <a:solidFill>
            <a:srgbClr val="C00000">
              <a:alpha val="20000"/>
            </a:srgbClr>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5430327" y="4495799"/>
            <a:ext cx="3277573" cy="1291154"/>
          </a:xfrm>
          <a:prstGeom prst="rect">
            <a:avLst/>
          </a:prstGeom>
          <a:solidFill>
            <a:srgbClr val="C00000">
              <a:alpha val="20000"/>
            </a:srgbClr>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5403476" y="2214046"/>
            <a:ext cx="3283324" cy="1291153"/>
          </a:xfrm>
          <a:prstGeom prst="rect">
            <a:avLst/>
          </a:prstGeom>
          <a:solidFill>
            <a:srgbClr val="C00000">
              <a:alpha val="20000"/>
            </a:srgbClr>
          </a:solid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System</a:t>
            </a:r>
            <a:r>
              <a:rPr lang="zh-CN" altLang="en-US" sz="4000" b="1" dirty="0" smtClean="0">
                <a:solidFill>
                  <a:srgbClr val="008000"/>
                </a:solidFill>
                <a:latin typeface="Calibri" charset="0"/>
                <a:ea typeface="Calibri" charset="0"/>
                <a:cs typeface="Calibri" charset="0"/>
              </a:rPr>
              <a:t> </a:t>
            </a:r>
            <a:r>
              <a:rPr lang="en-US" altLang="zh-CN" sz="4000" b="1" dirty="0" smtClean="0">
                <a:solidFill>
                  <a:srgbClr val="008000"/>
                </a:solidFill>
                <a:latin typeface="Calibri" charset="0"/>
                <a:ea typeface="Calibri" charset="0"/>
                <a:cs typeface="Calibri" charset="0"/>
              </a:rPr>
              <a:t>Overview</a:t>
            </a:r>
            <a:endParaRPr lang="en-US" sz="4000" b="1" dirty="0">
              <a:solidFill>
                <a:srgbClr val="008000"/>
              </a:solidFill>
              <a:latin typeface="Calibri" charset="0"/>
              <a:ea typeface="Calibri" charset="0"/>
              <a:cs typeface="Calibri" charset="0"/>
            </a:endParaRPr>
          </a:p>
        </p:txBody>
      </p:sp>
    </p:spTree>
    <p:extLst>
      <p:ext uri="{BB962C8B-B14F-4D97-AF65-F5344CB8AC3E}">
        <p14:creationId xmlns:p14="http://schemas.microsoft.com/office/powerpoint/2010/main" val="16790436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xit" presetSubtype="0" fill="hold" grpId="1"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par>
                                <p:cTn id="21" presetID="9" presetClass="exit" presetSubtype="0" fill="hold" grpId="1" nodeType="withEffect">
                                  <p:stCondLst>
                                    <p:cond delay="0"/>
                                  </p:stCondLst>
                                  <p:childTnLst>
                                    <p:animEffect transition="out" filter="dissolv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par>
                                <p:cTn id="29" presetID="9" presetClass="exit" presetSubtype="0" fill="hold" grpId="1" nodeType="with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xit" presetSubtype="0" fill="hold" grpId="1" nodeType="withEffect">
                                  <p:stCondLst>
                                    <p:cond delay="0"/>
                                  </p:stCondLst>
                                  <p:childTnLst>
                                    <p:animEffect transition="out" filter="dissolv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ontent Placeholder 2"/>
              <p:cNvSpPr>
                <a:spLocks/>
              </p:cNvSpPr>
              <p:nvPr/>
            </p:nvSpPr>
            <p:spPr bwMode="auto">
              <a:xfrm>
                <a:off x="533400" y="1066805"/>
                <a:ext cx="10972800" cy="2285995"/>
              </a:xfrm>
              <a:prstGeom prst="rect">
                <a:avLst/>
              </a:prstGeom>
              <a:noFill/>
              <a:ln w="9525">
                <a:noFill/>
                <a:miter lim="800000"/>
                <a:headEnd/>
                <a:tailEnd/>
              </a:ln>
            </p:spPr>
            <p:txBody>
              <a:bodyPr/>
              <a:lstStyle/>
              <a:p>
                <a:pPr marL="342900" lvl="1" indent="-342900">
                  <a:spcBef>
                    <a:spcPct val="20000"/>
                  </a:spcBef>
                  <a:buClr>
                    <a:srgbClr val="339933"/>
                  </a:buClr>
                  <a:buFont typeface="Wingdings" pitchFamily="2" charset="2"/>
                  <a:buChar char="q"/>
                </a:pPr>
                <a:r>
                  <a:rPr lang="en-US" sz="2800" b="1" dirty="0" smtClean="0">
                    <a:latin typeface="+mn-lt"/>
                  </a:rPr>
                  <a:t>Examine proportion of red channel component</a:t>
                </a:r>
              </a:p>
              <a:p>
                <a:pPr marL="800100" lvl="1" indent="-342900">
                  <a:spcBef>
                    <a:spcPct val="20000"/>
                  </a:spcBef>
                  <a:buClr>
                    <a:srgbClr val="339933"/>
                  </a:buClr>
                  <a:buFont typeface="Wingdings" pitchFamily="2" charset="2"/>
                  <a:buChar char="v"/>
                </a:pPr>
                <a:r>
                  <a:rPr lang="en-US" altLang="zh-CN" sz="2400" dirty="0" smtClean="0">
                    <a:latin typeface="+mn-lt"/>
                  </a:rPr>
                  <a:t>Color of blood</a:t>
                </a:r>
              </a:p>
              <a:p>
                <a:pPr marL="800100" lvl="1" indent="-342900">
                  <a:spcBef>
                    <a:spcPct val="20000"/>
                  </a:spcBef>
                  <a:buClr>
                    <a:srgbClr val="339933"/>
                  </a:buClr>
                  <a:buFont typeface="Wingdings" pitchFamily="2" charset="2"/>
                  <a:buChar char="v"/>
                </a:pPr>
                <a:r>
                  <a:rPr lang="en-US" altLang="zh-CN" sz="2400" dirty="0" smtClean="0">
                    <a:latin typeface="+mn-lt"/>
                  </a:rPr>
                  <a:t>Show high intensity when the camera </a:t>
                </a:r>
                <a:r>
                  <a:rPr lang="en-US" altLang="zh-CN" sz="2400" dirty="0" smtClean="0">
                    <a:solidFill>
                      <a:srgbClr val="FF0000"/>
                    </a:solidFill>
                    <a:latin typeface="+mn-lt"/>
                  </a:rPr>
                  <a:t>is fully covered by a fingertip</a:t>
                </a:r>
                <a:endParaRPr lang="en" altLang="zh-CN" sz="2400" dirty="0" smtClean="0">
                  <a:solidFill>
                    <a:srgbClr val="FF0000"/>
                  </a:solidFill>
                  <a:latin typeface="+mn-lt"/>
                </a:endParaRPr>
              </a:p>
              <a:p>
                <a:pPr marL="800100" lvl="1" indent="-342900">
                  <a:spcBef>
                    <a:spcPct val="20000"/>
                  </a:spcBef>
                  <a:buClr>
                    <a:srgbClr val="339933"/>
                  </a:buClr>
                  <a:buFont typeface="Wingdings" pitchFamily="2" charset="2"/>
                  <a:buChar char="v"/>
                </a:pPr>
                <a:r>
                  <a:rPr lang="en-US" altLang="zh-CN" sz="2400" dirty="0" smtClean="0">
                    <a:latin typeface="+mn-lt"/>
                  </a:rPr>
                  <a:t>Proportion of red: </a:t>
                </a:r>
                <a14:m>
                  <m:oMath xmlns:m="http://schemas.openxmlformats.org/officeDocument/2006/math">
                    <m:func>
                      <m:funcPr>
                        <m:ctrlPr>
                          <a:rPr lang="en-US" altLang="zh-CN" sz="2400" b="0" i="1" smtClean="0">
                            <a:latin typeface="Cambria Math" panose="02040503050406030204" pitchFamily="18" charset="0"/>
                          </a:rPr>
                        </m:ctrlPr>
                      </m:funcPr>
                      <m:fName>
                        <m:r>
                          <a:rPr lang="en-US" altLang="zh-CN" sz="2400" b="0" i="0" smtClean="0">
                            <a:latin typeface="Cambria Math" panose="02040503050406030204" pitchFamily="18" charset="0"/>
                          </a:rPr>
                          <m:t> </m:t>
                        </m:r>
                        <m:r>
                          <a:rPr lang="en-US" altLang="zh-CN" sz="2400" b="0" i="1" smtClean="0">
                            <a:latin typeface="Cambria Math" panose="02040503050406030204" pitchFamily="18" charset="0"/>
                          </a:rPr>
                          <m:t>𝑃𝑟</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𝑟</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𝑔</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r>
                          <a:rPr lang="en-US" altLang="zh-CN" sz="2400" i="1">
                            <a:latin typeface="Cambria Math" panose="02040503050406030204" pitchFamily="18" charset="0"/>
                          </a:rPr>
                          <m:t>+</m:t>
                        </m:r>
                        <m:r>
                          <a:rPr lang="en-US" altLang="zh-CN" sz="2400" b="0" i="1" smtClean="0">
                            <a:latin typeface="Cambria Math" panose="02040503050406030204" pitchFamily="18" charset="0"/>
                          </a:rPr>
                          <m:t>𝑏</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𝑦</m:t>
                            </m:r>
                          </m:e>
                        </m:d>
                      </m:den>
                    </m:f>
                  </m:oMath>
                </a14:m>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pPr>
                <a:endParaRPr lang="en-US" altLang="zh-CN" sz="2400" dirty="0">
                  <a:latin typeface="+mn-lt"/>
                </a:endParaRPr>
              </a:p>
              <a:p>
                <a:pPr marL="342900" indent="-342900">
                  <a:spcBef>
                    <a:spcPct val="20000"/>
                  </a:spcBef>
                  <a:buClr>
                    <a:srgbClr val="339933"/>
                  </a:buClr>
                </a:pPr>
                <a:endParaRPr lang="en-US" altLang="zh-CN" sz="2400" dirty="0">
                  <a:latin typeface="+mn-lt"/>
                </a:endParaRPr>
              </a:p>
            </p:txBody>
          </p:sp>
        </mc:Choice>
        <mc:Fallback xmlns="">
          <p:sp>
            <p:nvSpPr>
              <p:cNvPr id="6" name="Content Placeholder 2"/>
              <p:cNvSpPr>
                <a:spLocks noRot="1" noChangeAspect="1" noMove="1" noResize="1" noEditPoints="1" noAdjustHandles="1" noChangeArrowheads="1" noChangeShapeType="1" noTextEdit="1"/>
              </p:cNvSpPr>
              <p:nvPr/>
            </p:nvSpPr>
            <p:spPr bwMode="auto">
              <a:xfrm>
                <a:off x="533400" y="1066805"/>
                <a:ext cx="10972800" cy="2285995"/>
              </a:xfrm>
              <a:prstGeom prst="rect">
                <a:avLst/>
              </a:prstGeom>
              <a:blipFill>
                <a:blip r:embed="rId4"/>
                <a:stretch>
                  <a:fillRect l="-1000" t="-2400"/>
                </a:stretch>
              </a:blipFill>
              <a:ln w="9525">
                <a:noFill/>
                <a:miter lim="800000"/>
                <a:headEnd/>
                <a:tailEnd/>
              </a:ln>
            </p:spPr>
            <p:txBody>
              <a:bodyPr/>
              <a:lstStyle/>
              <a:p>
                <a:r>
                  <a:rPr lang="zh-CN" altLang="en-US">
                    <a:noFill/>
                  </a:rPr>
                  <a:t> </a:t>
                </a:r>
              </a:p>
            </p:txBody>
          </p:sp>
        </mc:Fallback>
      </mc:AlternateContent>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17</a:t>
            </a:fld>
            <a:endParaRPr lang="en-US" altLang="zh-CN"/>
          </a:p>
        </p:txBody>
      </p:sp>
      <p:sp>
        <p:nvSpPr>
          <p:cNvPr id="7"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sz="4000" b="1" dirty="0" smtClean="0">
                <a:solidFill>
                  <a:srgbClr val="008000"/>
                </a:solidFill>
                <a:latin typeface="Calibri" charset="0"/>
                <a:ea typeface="Calibri" charset="0"/>
                <a:cs typeface="Calibri" charset="0"/>
              </a:rPr>
              <a:t>Fingertip Touch Detection</a:t>
            </a:r>
            <a:endParaRPr lang="en-US" sz="4000" b="1" dirty="0">
              <a:solidFill>
                <a:srgbClr val="008000"/>
              </a:solidFill>
              <a:latin typeface="Calibri" charset="0"/>
              <a:ea typeface="Calibri" charset="0"/>
              <a:cs typeface="Calibri" charset="0"/>
            </a:endParaRPr>
          </a:p>
        </p:txBody>
      </p:sp>
      <p:pic>
        <p:nvPicPr>
          <p:cNvPr id="2" name="图片 1"/>
          <p:cNvPicPr>
            <a:picLocks noChangeAspect="1"/>
          </p:cNvPicPr>
          <p:nvPr/>
        </p:nvPicPr>
        <p:blipFill rotWithShape="1">
          <a:blip r:embed="rId5"/>
          <a:srcRect t="3108"/>
          <a:stretch/>
        </p:blipFill>
        <p:spPr>
          <a:xfrm>
            <a:off x="2819400" y="3801002"/>
            <a:ext cx="2406067" cy="2310831"/>
          </a:xfrm>
          <a:prstGeom prst="rect">
            <a:avLst/>
          </a:prstGeom>
        </p:spPr>
      </p:pic>
      <p:pic>
        <p:nvPicPr>
          <p:cNvPr id="4" name="图片 3"/>
          <p:cNvPicPr>
            <a:picLocks noChangeAspect="1"/>
          </p:cNvPicPr>
          <p:nvPr/>
        </p:nvPicPr>
        <p:blipFill rotWithShape="1">
          <a:blip r:embed="rId6"/>
          <a:srcRect t="3722"/>
          <a:stretch/>
        </p:blipFill>
        <p:spPr>
          <a:xfrm>
            <a:off x="6477000" y="3801002"/>
            <a:ext cx="2397102" cy="2333054"/>
          </a:xfrm>
          <a:prstGeom prst="rect">
            <a:avLst/>
          </a:prstGeom>
        </p:spPr>
      </p:pic>
      <p:sp>
        <p:nvSpPr>
          <p:cNvPr id="8" name="文本框 7"/>
          <p:cNvSpPr txBox="1"/>
          <p:nvPr/>
        </p:nvSpPr>
        <p:spPr>
          <a:xfrm>
            <a:off x="3674609" y="3431670"/>
            <a:ext cx="1140056" cy="369332"/>
          </a:xfrm>
          <a:prstGeom prst="rect">
            <a:avLst/>
          </a:prstGeom>
          <a:noFill/>
        </p:spPr>
        <p:txBody>
          <a:bodyPr wrap="none" rtlCol="0">
            <a:spAutoFit/>
          </a:bodyPr>
          <a:lstStyle/>
          <a:p>
            <a:r>
              <a:rPr lang="en-US" altLang="zh-CN" b="1" i="1" dirty="0" err="1" smtClean="0"/>
              <a:t>Pr</a:t>
            </a:r>
            <a:r>
              <a:rPr lang="en-US" altLang="zh-CN" b="1" i="1" dirty="0" smtClean="0"/>
              <a:t> </a:t>
            </a:r>
            <a:r>
              <a:rPr lang="en-US" altLang="zh-CN" b="1" dirty="0" smtClean="0"/>
              <a:t>= 0.34</a:t>
            </a:r>
            <a:endParaRPr lang="zh-CN" altLang="en-US" b="1" dirty="0"/>
          </a:p>
        </p:txBody>
      </p:sp>
      <p:sp>
        <p:nvSpPr>
          <p:cNvPr id="11" name="文本框 10"/>
          <p:cNvSpPr txBox="1"/>
          <p:nvPr/>
        </p:nvSpPr>
        <p:spPr>
          <a:xfrm>
            <a:off x="7111935" y="3412656"/>
            <a:ext cx="1140056" cy="369332"/>
          </a:xfrm>
          <a:prstGeom prst="rect">
            <a:avLst/>
          </a:prstGeom>
          <a:noFill/>
        </p:spPr>
        <p:txBody>
          <a:bodyPr wrap="none" rtlCol="0">
            <a:spAutoFit/>
          </a:bodyPr>
          <a:lstStyle/>
          <a:p>
            <a:r>
              <a:rPr lang="en-US" altLang="zh-CN" b="1" i="1" dirty="0" err="1" smtClean="0"/>
              <a:t>Pr</a:t>
            </a:r>
            <a:r>
              <a:rPr lang="en-US" altLang="zh-CN" b="1" i="1" dirty="0" smtClean="0"/>
              <a:t> </a:t>
            </a:r>
            <a:r>
              <a:rPr lang="en-US" altLang="zh-CN" b="1" dirty="0" smtClean="0"/>
              <a:t>= 0.81</a:t>
            </a:r>
            <a:endParaRPr lang="zh-CN" altLang="en-US" b="1" dirty="0"/>
          </a:p>
        </p:txBody>
      </p:sp>
    </p:spTree>
    <p:custDataLst>
      <p:tags r:id="rId1"/>
    </p:custDataLst>
    <p:extLst>
      <p:ext uri="{BB962C8B-B14F-4D97-AF65-F5344CB8AC3E}">
        <p14:creationId xmlns:p14="http://schemas.microsoft.com/office/powerpoint/2010/main" val="1668881733"/>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6CB2034-BD58-40E5-891E-2B0D723FAEAF}"/>
              </a:ext>
            </a:extLst>
          </p:cNvPr>
          <p:cNvSpPr>
            <a:spLocks noGrp="1"/>
          </p:cNvSpPr>
          <p:nvPr>
            <p:ph type="sldNum" sz="quarter" idx="12"/>
          </p:nvPr>
        </p:nvSpPr>
        <p:spPr/>
        <p:txBody>
          <a:bodyPr/>
          <a:lstStyle/>
          <a:p>
            <a:pPr>
              <a:defRPr/>
            </a:pPr>
            <a:fld id="{FB556ECF-D2A6-4FB2-B4A7-0B4583F05399}" type="slidenum">
              <a:rPr lang="en-US" altLang="zh-CN" smtClean="0"/>
              <a:pPr>
                <a:defRPr/>
              </a:pPr>
              <a:t>18</a:t>
            </a:fld>
            <a:endParaRPr lang="en-US" altLang="zh-CN"/>
          </a:p>
        </p:txBody>
      </p:sp>
      <mc:AlternateContent xmlns:mc="http://schemas.openxmlformats.org/markup-compatibility/2006" xmlns:a14="http://schemas.microsoft.com/office/drawing/2010/main">
        <mc:Choice Requires="a14">
          <p:sp>
            <p:nvSpPr>
              <p:cNvPr id="50" name="Content Placeholder 2">
                <a:extLst>
                  <a:ext uri="{FF2B5EF4-FFF2-40B4-BE49-F238E27FC236}">
                    <a16:creationId xmlns:a16="http://schemas.microsoft.com/office/drawing/2014/main" id="{BE269413-F8EA-4DA0-BC95-05210C16DC3B}"/>
                  </a:ext>
                </a:extLst>
              </p:cNvPr>
              <p:cNvSpPr>
                <a:spLocks/>
              </p:cNvSpPr>
              <p:nvPr/>
            </p:nvSpPr>
            <p:spPr bwMode="auto">
              <a:xfrm>
                <a:off x="533400" y="1060738"/>
                <a:ext cx="10972800" cy="2058823"/>
              </a:xfrm>
              <a:prstGeom prst="rect">
                <a:avLst/>
              </a:prstGeom>
              <a:noFill/>
              <a:ln w="9525">
                <a:noFill/>
                <a:miter lim="800000"/>
                <a:headEnd/>
                <a:tailEnd/>
              </a:ln>
            </p:spPr>
            <p:txBody>
              <a:bodyPr/>
              <a:lstStyle/>
              <a:p>
                <a:pPr marL="342900" lvl="1" indent="-342900">
                  <a:spcBef>
                    <a:spcPct val="20000"/>
                  </a:spcBef>
                  <a:buClr>
                    <a:srgbClr val="339933"/>
                  </a:buClr>
                  <a:buFont typeface="Wingdings" pitchFamily="2" charset="2"/>
                  <a:buChar char="q"/>
                </a:pPr>
                <a:r>
                  <a:rPr lang="en-US" altLang="zh-CN" sz="2400" b="1" dirty="0" smtClean="0">
                    <a:latin typeface="+mn-lt"/>
                  </a:rPr>
                  <a:t>Gradient-based optimization scheme</a:t>
                </a:r>
              </a:p>
              <a:p>
                <a:pPr marL="800100" lvl="1" indent="-342900">
                  <a:spcBef>
                    <a:spcPct val="20000"/>
                  </a:spcBef>
                  <a:buClr>
                    <a:srgbClr val="339933"/>
                  </a:buClr>
                  <a:buFont typeface="Wingdings" pitchFamily="2" charset="2"/>
                  <a:buChar char="v"/>
                </a:pPr>
                <a:r>
                  <a:rPr lang="en-US" sz="2000" dirty="0" smtClean="0">
                    <a:latin typeface="+mn-lt"/>
                  </a:rPr>
                  <a:t>Assess biometrics sensitivity using </a:t>
                </a:r>
                <a:r>
                  <a:rPr lang="en-US" sz="2000" i="1" dirty="0" smtClean="0">
                    <a:solidFill>
                      <a:srgbClr val="C00000"/>
                    </a:solidFill>
                    <a:latin typeface="+mn-lt"/>
                  </a:rPr>
                  <a:t>element-wise difference:</a:t>
                </a:r>
              </a:p>
              <a:p>
                <a:pPr lvl="1">
                  <a:spcBef>
                    <a:spcPct val="20000"/>
                  </a:spcBef>
                  <a:buClr>
                    <a:srgbClr val="339933"/>
                  </a:buClr>
                </a:pPr>
                <a:r>
                  <a:rPr lang="en-US" sz="2000" b="0" dirty="0" smtClean="0"/>
                  <a:t>       </a:t>
                </a:r>
                <a14:m>
                  <m:oMath xmlns:m="http://schemas.openxmlformats.org/officeDocument/2006/math">
                    <m:r>
                      <a:rPr lang="en-US" sz="2000" b="0" i="1" smtClean="0">
                        <a:latin typeface="Cambria Math" panose="02040503050406030204" pitchFamily="18" charset="0"/>
                      </a:rPr>
                      <m:t>𝐷𝑖𝑓𝑓</m:t>
                    </m:r>
                    <m:d>
                      <m:dPr>
                        <m:ctrlPr>
                          <a:rPr lang="en-US"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𝑟</m:t>
                            </m:r>
                          </m:e>
                          <m: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e>
                            </m:d>
                          </m:sub>
                        </m:sSub>
                      </m:e>
                    </m:d>
                    <m:r>
                      <a:rPr lang="en-US"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sub>
                    </m:sSub>
                    <m:d>
                      <m:dPr>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𝑡</m:t>
                            </m:r>
                          </m:e>
                          <m:sub>
                            <m:r>
                              <a:rPr lang="en-US" altLang="zh-CN" sz="2000" b="0" i="1" smtClean="0">
                                <a:latin typeface="Cambria Math" panose="02040503050406030204" pitchFamily="18" charset="0"/>
                              </a:rPr>
                              <m:t>𝑚𝑎𝑥</m:t>
                            </m:r>
                          </m:sub>
                        </m:sSub>
                      </m:e>
                    </m:d>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d>
                          <m:dPr>
                            <m:ctrlPr>
                              <a:rPr lang="en-US" altLang="zh-CN" sz="2000" i="1">
                                <a:latin typeface="Cambria Math" panose="02040503050406030204" pitchFamily="18" charset="0"/>
                              </a:rPr>
                            </m:ctrlPr>
                          </m:dPr>
                          <m:e>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e>
                        </m:d>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𝑡</m:t>
                            </m:r>
                          </m:e>
                          <m:sub>
                            <m:r>
                              <a:rPr lang="en-US" altLang="zh-CN" sz="2000" b="0" i="1" smtClean="0">
                                <a:latin typeface="Cambria Math" panose="02040503050406030204" pitchFamily="18" charset="0"/>
                              </a:rPr>
                              <m:t>𝑚𝑖𝑛</m:t>
                            </m:r>
                          </m:sub>
                        </m:sSub>
                      </m:e>
                    </m:d>
                  </m:oMath>
                </a14:m>
                <a:endParaRPr lang="en-US" sz="2000" dirty="0" smtClean="0">
                  <a:latin typeface="+mn-lt"/>
                </a:endParaRPr>
              </a:p>
              <a:p>
                <a:pPr marL="800100" lvl="1" indent="-342900">
                  <a:spcBef>
                    <a:spcPct val="20000"/>
                  </a:spcBef>
                  <a:buClr>
                    <a:srgbClr val="339933"/>
                  </a:buClr>
                  <a:buFont typeface="Wingdings" pitchFamily="2" charset="2"/>
                  <a:buChar char="v"/>
                </a:pPr>
                <a:r>
                  <a:rPr lang="en-US" sz="2000" dirty="0" smtClean="0">
                    <a:latin typeface="+mn-lt"/>
                  </a:rPr>
                  <a:t>Iteratively search for </a:t>
                </a:r>
                <a:r>
                  <a:rPr lang="en-US" sz="2000" dirty="0" smtClean="0">
                    <a:solidFill>
                      <a:srgbClr val="C00000"/>
                    </a:solidFill>
                    <a:latin typeface="+mn-lt"/>
                  </a:rPr>
                  <a:t> optimal ISO/flashlight settings:</a:t>
                </a:r>
                <a:endParaRPr lang="en-US" sz="2000" dirty="0" smtClean="0">
                  <a:latin typeface="+mn-lt"/>
                </a:endParaRPr>
              </a:p>
              <a:p>
                <a:pPr lvl="1">
                  <a:spcBef>
                    <a:spcPct val="20000"/>
                  </a:spcBef>
                  <a:buClr>
                    <a:srgbClr val="339933"/>
                  </a:buClr>
                </a:pPr>
                <a:r>
                  <a:rPr lang="en-US" altLang="zh-CN" sz="2000" dirty="0" smtClean="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𝛾𝛻</m:t>
                    </m:r>
                    <m:r>
                      <a:rPr lang="en-US" altLang="zh-CN" sz="2000" b="0" i="1" smtClean="0">
                        <a:latin typeface="Cambria Math" panose="02040503050406030204" pitchFamily="18" charset="0"/>
                      </a:rPr>
                      <m:t>𝑆</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oMath>
                </a14:m>
                <a:endParaRPr lang="en-US" sz="2000" dirty="0" smtClean="0">
                  <a:latin typeface="+mn-lt"/>
                </a:endParaRPr>
              </a:p>
              <a:p>
                <a:pPr lvl="1">
                  <a:spcBef>
                    <a:spcPct val="20000"/>
                  </a:spcBef>
                  <a:buClr>
                    <a:srgbClr val="339933"/>
                  </a:buClr>
                </a:pPr>
                <a:endParaRPr lang="en-US" sz="2400" dirty="0"/>
              </a:p>
              <a:p>
                <a:pPr marL="342900" lvl="1" indent="-342900">
                  <a:spcBef>
                    <a:spcPct val="20000"/>
                  </a:spcBef>
                  <a:buClr>
                    <a:srgbClr val="339933"/>
                  </a:buClr>
                  <a:buFont typeface="Wingdings" pitchFamily="2" charset="2"/>
                  <a:buChar char="q"/>
                </a:pPr>
                <a:endParaRPr lang="en-US" sz="2400" b="1" dirty="0">
                  <a:latin typeface="+mn-lt"/>
                </a:endParaRPr>
              </a:p>
              <a:p>
                <a:pPr marL="342900" lvl="1" indent="-342900">
                  <a:spcBef>
                    <a:spcPct val="20000"/>
                  </a:spcBef>
                  <a:buClr>
                    <a:srgbClr val="339933"/>
                  </a:buClr>
                  <a:buFont typeface="Wingdings" pitchFamily="2" charset="2"/>
                  <a:buChar char="q"/>
                </a:pPr>
                <a:endParaRPr lang="en-US" sz="2400" b="1" dirty="0">
                  <a:latin typeface="+mn-lt"/>
                </a:endParaRPr>
              </a:p>
            </p:txBody>
          </p:sp>
        </mc:Choice>
        <mc:Fallback xmlns="">
          <p:sp>
            <p:nvSpPr>
              <p:cNvPr id="50" name="Content Placeholder 2">
                <a:extLst>
                  <a:ext uri="{FF2B5EF4-FFF2-40B4-BE49-F238E27FC236}">
                    <a16:creationId xmlns:a16="http://schemas.microsoft.com/office/drawing/2014/main" id="{BE269413-F8EA-4DA0-BC95-05210C16DC3B}"/>
                  </a:ext>
                </a:extLst>
              </p:cNvPr>
              <p:cNvSpPr>
                <a:spLocks noRot="1" noChangeAspect="1" noMove="1" noResize="1" noEditPoints="1" noAdjustHandles="1" noChangeArrowheads="1" noChangeShapeType="1" noTextEdit="1"/>
              </p:cNvSpPr>
              <p:nvPr/>
            </p:nvSpPr>
            <p:spPr bwMode="auto">
              <a:xfrm>
                <a:off x="533400" y="1060738"/>
                <a:ext cx="10972800" cy="2058823"/>
              </a:xfrm>
              <a:prstGeom prst="rect">
                <a:avLst/>
              </a:prstGeom>
              <a:blipFill>
                <a:blip r:embed="rId3"/>
                <a:stretch>
                  <a:fillRect l="-778" t="-2367"/>
                </a:stretch>
              </a:blipFill>
              <a:ln w="9525">
                <a:noFill/>
                <a:miter lim="800000"/>
                <a:headEnd/>
                <a:tailEnd/>
              </a:ln>
            </p:spPr>
            <p:txBody>
              <a:bodyPr/>
              <a:lstStyle/>
              <a:p>
                <a:r>
                  <a:rPr lang="zh-CN" altLang="en-US">
                    <a:noFill/>
                  </a:rPr>
                  <a:t> </a:t>
                </a:r>
              </a:p>
            </p:txBody>
          </p:sp>
        </mc:Fallback>
      </mc:AlternateContent>
      <p:sp>
        <p:nvSpPr>
          <p:cNvPr id="7"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sz="4000" b="1" dirty="0" smtClean="0">
                <a:solidFill>
                  <a:srgbClr val="008000"/>
                </a:solidFill>
                <a:latin typeface="Calibri" charset="0"/>
                <a:ea typeface="Calibri" charset="0"/>
                <a:cs typeface="Calibri" charset="0"/>
              </a:rPr>
              <a:t>Camera Parameter Optimization</a:t>
            </a:r>
            <a:endParaRPr lang="en-US" sz="4000" b="1" dirty="0">
              <a:solidFill>
                <a:srgbClr val="008000"/>
              </a:solidFill>
              <a:latin typeface="Calibri" charset="0"/>
              <a:ea typeface="Calibri" charset="0"/>
              <a:cs typeface="Calibri" charset="0"/>
            </a:endParaRPr>
          </a:p>
        </p:txBody>
      </p:sp>
      <p:pic>
        <p:nvPicPr>
          <p:cNvPr id="3" name="图片 2"/>
          <p:cNvPicPr>
            <a:picLocks noChangeAspect="1"/>
          </p:cNvPicPr>
          <p:nvPr/>
        </p:nvPicPr>
        <p:blipFill rotWithShape="1">
          <a:blip r:embed="rId4"/>
          <a:srcRect r="51672"/>
          <a:stretch/>
        </p:blipFill>
        <p:spPr>
          <a:xfrm>
            <a:off x="1721915" y="3096743"/>
            <a:ext cx="3258863" cy="2716306"/>
          </a:xfrm>
          <a:prstGeom prst="rect">
            <a:avLst/>
          </a:prstGeom>
        </p:spPr>
      </p:pic>
      <p:pic>
        <p:nvPicPr>
          <p:cNvPr id="4" name="图片 3"/>
          <p:cNvPicPr>
            <a:picLocks noChangeAspect="1"/>
          </p:cNvPicPr>
          <p:nvPr/>
        </p:nvPicPr>
        <p:blipFill rotWithShape="1">
          <a:blip r:embed="rId4"/>
          <a:srcRect l="47492"/>
          <a:stretch/>
        </p:blipFill>
        <p:spPr>
          <a:xfrm>
            <a:off x="6078071" y="3119561"/>
            <a:ext cx="3525838" cy="2704897"/>
          </a:xfrm>
          <a:prstGeom prst="rect">
            <a:avLst/>
          </a:prstGeom>
        </p:spPr>
      </p:pic>
      <p:sp>
        <p:nvSpPr>
          <p:cNvPr id="9" name="Rectangle 10"/>
          <p:cNvSpPr/>
          <p:nvPr/>
        </p:nvSpPr>
        <p:spPr>
          <a:xfrm>
            <a:off x="2016206" y="5651617"/>
            <a:ext cx="3121367" cy="707886"/>
          </a:xfrm>
          <a:prstGeom prst="rect">
            <a:avLst/>
          </a:prstGeom>
        </p:spPr>
        <p:txBody>
          <a:bodyPr wrap="none">
            <a:spAutoFit/>
          </a:bodyPr>
          <a:lstStyle/>
          <a:p>
            <a:r>
              <a:rPr lang="en-US" sz="2000" dirty="0" smtClean="0">
                <a:latin typeface="+mj-lt"/>
              </a:rPr>
              <a:t>Pixel average of videos with </a:t>
            </a:r>
          </a:p>
          <a:p>
            <a:r>
              <a:rPr lang="en-US" sz="2000" dirty="0" smtClean="0">
                <a:latin typeface="+mj-lt"/>
              </a:rPr>
              <a:t>different assessment scores</a:t>
            </a:r>
            <a:endParaRPr lang="en-US" sz="2000" dirty="0">
              <a:latin typeface="+mj-lt"/>
            </a:endParaRPr>
          </a:p>
        </p:txBody>
      </p:sp>
      <p:sp>
        <p:nvSpPr>
          <p:cNvPr id="10" name="Rectangle 10"/>
          <p:cNvSpPr/>
          <p:nvPr/>
        </p:nvSpPr>
        <p:spPr>
          <a:xfrm>
            <a:off x="6234866" y="5659878"/>
            <a:ext cx="3731984" cy="707886"/>
          </a:xfrm>
          <a:prstGeom prst="rect">
            <a:avLst/>
          </a:prstGeom>
        </p:spPr>
        <p:txBody>
          <a:bodyPr wrap="none">
            <a:spAutoFit/>
          </a:bodyPr>
          <a:lstStyle/>
          <a:p>
            <a:pPr algn="ctr"/>
            <a:r>
              <a:rPr lang="en-US" sz="2000" dirty="0" smtClean="0">
                <a:latin typeface="+mj-lt"/>
              </a:rPr>
              <a:t>Assessment score under different </a:t>
            </a:r>
          </a:p>
          <a:p>
            <a:pPr algn="ctr"/>
            <a:r>
              <a:rPr lang="en-US" sz="2000" dirty="0" smtClean="0">
                <a:latin typeface="+mj-lt"/>
              </a:rPr>
              <a:t>flashlight/ISO settings</a:t>
            </a:r>
            <a:endParaRPr lang="en-US" sz="2000" dirty="0">
              <a:latin typeface="+mj-lt"/>
            </a:endParaRPr>
          </a:p>
        </p:txBody>
      </p:sp>
    </p:spTree>
    <p:extLst>
      <p:ext uri="{BB962C8B-B14F-4D97-AF65-F5344CB8AC3E}">
        <p14:creationId xmlns:p14="http://schemas.microsoft.com/office/powerpoint/2010/main" val="1948651118"/>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031" name="Content Placeholder 2"/>
              <p:cNvSpPr>
                <a:spLocks/>
              </p:cNvSpPr>
              <p:nvPr/>
            </p:nvSpPr>
            <p:spPr bwMode="auto">
              <a:xfrm>
                <a:off x="533400" y="1059052"/>
                <a:ext cx="10972800" cy="2979548"/>
              </a:xfrm>
              <a:prstGeom prst="rect">
                <a:avLst/>
              </a:prstGeom>
              <a:noFill/>
              <a:ln w="9525">
                <a:noFill/>
                <a:miter lim="800000"/>
                <a:headEnd/>
                <a:tailEnd/>
              </a:ln>
            </p:spPr>
            <p:txBody>
              <a:bodyPr/>
              <a:lstStyle/>
              <a:p>
                <a:pPr marL="342900" indent="-342900">
                  <a:spcBef>
                    <a:spcPct val="20000"/>
                  </a:spcBef>
                  <a:buClr>
                    <a:srgbClr val="339933"/>
                  </a:buClr>
                  <a:buFont typeface="Wingdings" pitchFamily="2" charset="2"/>
                  <a:buChar char="q"/>
                </a:pPr>
                <a:r>
                  <a:rPr lang="en-US" altLang="zh-CN" sz="2400" b="1" dirty="0" smtClean="0">
                    <a:latin typeface="+mn-lt"/>
                  </a:rPr>
                  <a:t>Dynamic pixel selection</a:t>
                </a:r>
              </a:p>
              <a:p>
                <a:pPr marL="800100" lvl="1" indent="-342900">
                  <a:spcBef>
                    <a:spcPct val="20000"/>
                  </a:spcBef>
                  <a:buClr>
                    <a:srgbClr val="339933"/>
                  </a:buClr>
                  <a:buFont typeface="Wingdings" pitchFamily="2" charset="2"/>
                  <a:buChar char="v"/>
                </a:pPr>
                <a:r>
                  <a:rPr lang="en-US" altLang="zh-CN" sz="2000" dirty="0"/>
                  <a:t>Identify two frames of maximum and </a:t>
                </a:r>
                <a:r>
                  <a:rPr lang="en-US" altLang="zh-CN" sz="2000" dirty="0" smtClean="0"/>
                  <a:t>minimum </a:t>
                </a:r>
                <a:r>
                  <a:rPr lang="en-US" altLang="zh-CN" sz="2000" dirty="0"/>
                  <a:t>average pixel values </a:t>
                </a:r>
              </a:p>
              <a:p>
                <a:pPr marL="800100" lvl="1" indent="-342900">
                  <a:spcBef>
                    <a:spcPct val="20000"/>
                  </a:spcBef>
                  <a:buClr>
                    <a:srgbClr val="339933"/>
                  </a:buClr>
                  <a:buFont typeface="Wingdings" pitchFamily="2" charset="2"/>
                  <a:buChar char="v"/>
                </a:pPr>
                <a:r>
                  <a:rPr lang="en-US" altLang="zh-CN" sz="2000" dirty="0"/>
                  <a:t>Select pixels with high </a:t>
                </a:r>
                <a:r>
                  <a:rPr lang="en-US" altLang="zh-CN" sz="2000" b="1" dirty="0">
                    <a:solidFill>
                      <a:srgbClr val="FF0000"/>
                    </a:solidFill>
                  </a:rPr>
                  <a:t>element-wise difference</a:t>
                </a:r>
                <a:endParaRPr lang="en-US" altLang="zh-CN" sz="2400" b="1" dirty="0" smtClean="0">
                  <a:latin typeface="+mn-lt"/>
                </a:endParaRPr>
              </a:p>
              <a:p>
                <a:pPr marL="342900" indent="-342900">
                  <a:spcBef>
                    <a:spcPct val="20000"/>
                  </a:spcBef>
                  <a:buClr>
                    <a:srgbClr val="339933"/>
                  </a:buClr>
                  <a:buFont typeface="Wingdings" pitchFamily="2" charset="2"/>
                  <a:buChar char="q"/>
                </a:pPr>
                <a:r>
                  <a:rPr lang="en-US" altLang="zh-CN" sz="2400" b="1" dirty="0"/>
                  <a:t>Cardiac wave </a:t>
                </a:r>
                <a:r>
                  <a:rPr lang="en-US" altLang="zh-CN" sz="2400" b="1" dirty="0" smtClean="0"/>
                  <a:t>derivation</a:t>
                </a:r>
                <a:endParaRPr lang="en-US" altLang="zh-CN" sz="2400" b="1" dirty="0" smtClean="0">
                  <a:solidFill>
                    <a:srgbClr val="FF0000"/>
                  </a:solidFill>
                  <a:latin typeface="+mn-lt"/>
                </a:endParaRPr>
              </a:p>
              <a:p>
                <a:pPr marL="800100" lvl="1" indent="-342900">
                  <a:spcBef>
                    <a:spcPct val="20000"/>
                  </a:spcBef>
                  <a:buClr>
                    <a:srgbClr val="339933"/>
                  </a:buClr>
                  <a:buFont typeface="Wingdings" pitchFamily="2" charset="2"/>
                  <a:buChar char="v"/>
                </a:pPr>
                <a:r>
                  <a:rPr lang="en-US" sz="2000" dirty="0"/>
                  <a:t>Compute </a:t>
                </a:r>
                <a:r>
                  <a:rPr lang="en-US" sz="2000" dirty="0">
                    <a:solidFill>
                      <a:srgbClr val="C00000"/>
                    </a:solidFill>
                  </a:rPr>
                  <a:t>the </a:t>
                </a:r>
                <a:r>
                  <a:rPr lang="en-US" sz="2000" dirty="0" smtClean="0">
                    <a:solidFill>
                      <a:srgbClr val="C00000"/>
                    </a:solidFill>
                  </a:rPr>
                  <a:t>average </a:t>
                </a:r>
                <a:r>
                  <a:rPr lang="en-US" sz="2000" dirty="0" smtClean="0"/>
                  <a:t>over the selected pixels for each cardiac cycle</a:t>
                </a:r>
              </a:p>
              <a:p>
                <a:pPr lvl="1">
                  <a:spcBef>
                    <a:spcPct val="20000"/>
                  </a:spcBef>
                  <a:buClr>
                    <a:srgbClr val="339933"/>
                  </a:buClr>
                </a:pPr>
                <a:r>
                  <a:rPr lang="en-US" altLang="zh-CN" sz="2000" dirty="0" smtClean="0"/>
                  <a:t>       </a:t>
                </a:r>
                <a14:m>
                  <m:oMath xmlns:m="http://schemas.openxmlformats.org/officeDocument/2006/math">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𝑐</m:t>
                        </m:r>
                      </m:sub>
                      <m:sup>
                        <m:r>
                          <a:rPr lang="en-US" altLang="zh-CN" sz="2000" b="0" i="1" smtClean="0">
                            <a:latin typeface="Cambria Math" panose="02040503050406030204" pitchFamily="18" charset="0"/>
                          </a:rPr>
                          <m:t>𝑘</m:t>
                        </m:r>
                      </m:sup>
                    </m:sSubSup>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sub>
                          <m:sup/>
                          <m:e>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𝑀</m:t>
                                </m:r>
                              </m:e>
                              <m:sup>
                                <m:r>
                                  <a:rPr lang="en-US" altLang="zh-CN" sz="2000" b="0" i="1" smtClean="0">
                                    <a:latin typeface="Cambria Math" panose="02040503050406030204" pitchFamily="18" charset="0"/>
                                  </a:rPr>
                                  <m:t>𝑘</m:t>
                                </m:r>
                              </m:sup>
                            </m:sSup>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𝑦</m:t>
                            </m:r>
                            <m:r>
                              <a:rPr lang="en-US" altLang="zh-CN" sz="2000" b="0" i="1" smtClean="0">
                                <a:latin typeface="Cambria Math" panose="02040503050406030204" pitchFamily="18" charset="0"/>
                              </a:rPr>
                              <m:t>)</m:t>
                            </m:r>
                          </m:e>
                        </m:nary>
                        <m:r>
                          <a:rPr lang="en-US" altLang="zh-CN" sz="2000" b="0" i="1" smtClean="0">
                            <a:latin typeface="Cambria Math" panose="02040503050406030204" pitchFamily="18" charset="0"/>
                            <a:ea typeface="Cambria Math" panose="02040503050406030204" pitchFamily="18" charset="0"/>
                          </a:rPr>
                          <m:t>×</m:t>
                        </m:r>
                        <m:sSubSup>
                          <m:sSubSupPr>
                            <m:ctrlPr>
                              <a:rPr lang="en-US" altLang="zh-CN" sz="2000" b="0" i="1" smtClean="0">
                                <a:latin typeface="Cambria Math" panose="02040503050406030204" pitchFamily="18" charset="0"/>
                                <a:ea typeface="Cambria Math" panose="02040503050406030204" pitchFamily="18" charset="0"/>
                              </a:rPr>
                            </m:ctrlPr>
                          </m:sSubSupPr>
                          <m:e>
                            <m:r>
                              <a:rPr lang="en-US" altLang="zh-CN" sz="2000" b="0" i="1" smtClean="0">
                                <a:latin typeface="Cambria Math" panose="02040503050406030204" pitchFamily="18" charset="0"/>
                                <a:ea typeface="Cambria Math" panose="02040503050406030204" pitchFamily="18" charset="0"/>
                              </a:rPr>
                              <m:t>𝑐</m:t>
                            </m:r>
                          </m:e>
                          <m:sub>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𝑦</m:t>
                                </m:r>
                              </m:e>
                            </m:d>
                          </m:sub>
                          <m:sup>
                            <m:r>
                              <a:rPr lang="en-US" altLang="zh-CN" sz="2000" b="0" i="1" smtClean="0">
                                <a:latin typeface="Cambria Math" panose="02040503050406030204" pitchFamily="18" charset="0"/>
                                <a:ea typeface="Cambria Math" panose="02040503050406030204" pitchFamily="18" charset="0"/>
                              </a:rPr>
                              <m:t>𝑘</m:t>
                            </m:r>
                          </m:sup>
                        </m:sSubSup>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𝑡</m:t>
                        </m:r>
                        <m:r>
                          <a:rPr lang="en-US" altLang="zh-CN" sz="2000" b="0" i="1" smtClean="0">
                            <a:latin typeface="Cambria Math" panose="02040503050406030204" pitchFamily="18" charset="0"/>
                            <a:ea typeface="Cambria Math" panose="02040503050406030204" pitchFamily="18" charset="0"/>
                          </a:rPr>
                          <m:t>)</m:t>
                        </m:r>
                      </m:num>
                      <m:den>
                        <m:nary>
                          <m:naryPr>
                            <m:chr m:val="∑"/>
                            <m:limLoc m:val="subSup"/>
                            <m:ctrlPr>
                              <a:rPr lang="en-US" altLang="zh-CN" sz="2000" i="1">
                                <a:latin typeface="Cambria Math" panose="02040503050406030204" pitchFamily="18" charset="0"/>
                              </a:rPr>
                            </m:ctrlPr>
                          </m:naryPr>
                          <m:sub>
                            <m:r>
                              <m:rPr>
                                <m:brk m:alnAt="25"/>
                              </m:rP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sub>
                          <m:sup/>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𝑀</m:t>
                                </m:r>
                              </m:e>
                              <m:sup>
                                <m:r>
                                  <a:rPr lang="en-US" altLang="zh-CN" sz="2000" i="1">
                                    <a:latin typeface="Cambria Math" panose="02040503050406030204" pitchFamily="18" charset="0"/>
                                  </a:rPr>
                                  <m:t>𝑘</m:t>
                                </m:r>
                              </m:sup>
                            </m:sSup>
                            <m:r>
                              <a:rPr lang="en-US" altLang="zh-CN" sz="2000" i="1">
                                <a:latin typeface="Cambria Math" panose="02040503050406030204" pitchFamily="18" charset="0"/>
                              </a:rPr>
                              <m:t>(</m:t>
                            </m:r>
                            <m:r>
                              <a:rPr lang="en-US" altLang="zh-CN" sz="2000" i="1">
                                <a:latin typeface="Cambria Math" panose="02040503050406030204" pitchFamily="18" charset="0"/>
                              </a:rPr>
                              <m:t>𝑥</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e>
                        </m:nary>
                      </m:den>
                    </m:f>
                  </m:oMath>
                </a14:m>
                <a:r>
                  <a:rPr lang="en-US" sz="2000" dirty="0" smtClean="0"/>
                  <a:t> </a:t>
                </a:r>
                <a:r>
                  <a:rPr lang="en-US" sz="2400" dirty="0" smtClean="0"/>
                  <a:t/>
                </a:r>
                <a:br>
                  <a:rPr lang="en-US" sz="2400" dirty="0" smtClean="0"/>
                </a:br>
                <a:endParaRPr lang="en" altLang="zh-CN" sz="2000" dirty="0"/>
              </a:p>
              <a:p>
                <a:pPr marL="800100" lvl="1" indent="-342900">
                  <a:spcBef>
                    <a:spcPct val="20000"/>
                  </a:spcBef>
                  <a:buClr>
                    <a:srgbClr val="339933"/>
                  </a:buClr>
                  <a:buFont typeface="Wingdings" pitchFamily="2" charset="2"/>
                  <a:buChar char="v"/>
                </a:pPr>
                <a:endParaRPr lang="en-US" altLang="zh-CN" sz="2000" dirty="0"/>
              </a:p>
              <a:p>
                <a:pPr marL="342900" indent="-342900">
                  <a:spcBef>
                    <a:spcPct val="20000"/>
                  </a:spcBef>
                  <a:buClr>
                    <a:srgbClr val="339933"/>
                  </a:buClr>
                  <a:buFont typeface="Wingdings" pitchFamily="2" charset="2"/>
                  <a:buChar char="q"/>
                </a:pPr>
                <a:endParaRPr lang="en-US" altLang="zh-CN" sz="2400" dirty="0"/>
              </a:p>
              <a:p>
                <a:pPr marL="342900" indent="-342900">
                  <a:spcBef>
                    <a:spcPct val="20000"/>
                  </a:spcBef>
                  <a:buClr>
                    <a:srgbClr val="339933"/>
                  </a:buClr>
                </a:pPr>
                <a:endParaRPr lang="en-US" altLang="zh-CN" sz="2400" dirty="0"/>
              </a:p>
              <a:p>
                <a:pPr marL="342900" indent="-342900">
                  <a:spcBef>
                    <a:spcPct val="20000"/>
                  </a:spcBef>
                  <a:buClr>
                    <a:srgbClr val="339933"/>
                  </a:buClr>
                </a:pPr>
                <a:endParaRPr lang="en-US" altLang="zh-CN" sz="2400" dirty="0"/>
              </a:p>
            </p:txBody>
          </p:sp>
        </mc:Choice>
        <mc:Fallback xmlns="">
          <p:sp>
            <p:nvSpPr>
              <p:cNvPr id="1031" name="Content Placeholder 2"/>
              <p:cNvSpPr>
                <a:spLocks noRot="1" noChangeAspect="1" noMove="1" noResize="1" noEditPoints="1" noAdjustHandles="1" noChangeArrowheads="1" noChangeShapeType="1" noTextEdit="1"/>
              </p:cNvSpPr>
              <p:nvPr/>
            </p:nvSpPr>
            <p:spPr bwMode="auto">
              <a:xfrm>
                <a:off x="533400" y="1059052"/>
                <a:ext cx="10972800" cy="2979548"/>
              </a:xfrm>
              <a:prstGeom prst="rect">
                <a:avLst/>
              </a:prstGeom>
              <a:blipFill>
                <a:blip r:embed="rId4"/>
                <a:stretch>
                  <a:fillRect l="-778" t="-1636"/>
                </a:stretch>
              </a:blipFill>
              <a:ln w="9525">
                <a:noFill/>
                <a:miter lim="800000"/>
                <a:headEnd/>
                <a:tailEnd/>
              </a:ln>
            </p:spPr>
            <p:txBody>
              <a:bodyPr/>
              <a:lstStyle/>
              <a:p>
                <a:r>
                  <a:rPr lang="zh-CN" altLang="en-US">
                    <a:noFill/>
                  </a:rPr>
                  <a:t> </a:t>
                </a:r>
              </a:p>
            </p:txBody>
          </p:sp>
        </mc:Fallback>
      </mc:AlternateContent>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19</a:t>
            </a:fld>
            <a:endParaRPr lang="en-US" altLang="zh-CN"/>
          </a:p>
        </p:txBody>
      </p:sp>
      <p:sp>
        <p:nvSpPr>
          <p:cNvPr id="7" name="Rectangle 6">
            <a:extLst>
              <a:ext uri="{FF2B5EF4-FFF2-40B4-BE49-F238E27FC236}">
                <a16:creationId xmlns:a16="http://schemas.microsoft.com/office/drawing/2014/main" id="{1F045552-3C3B-402B-AFAF-F596376E50E0}"/>
              </a:ext>
            </a:extLst>
          </p:cNvPr>
          <p:cNvSpPr/>
          <p:nvPr/>
        </p:nvSpPr>
        <p:spPr>
          <a:xfrm>
            <a:off x="1000471" y="6090779"/>
            <a:ext cx="4800600" cy="369332"/>
          </a:xfrm>
          <a:prstGeom prst="rect">
            <a:avLst/>
          </a:prstGeom>
        </p:spPr>
        <p:txBody>
          <a:bodyPr wrap="square">
            <a:spAutoFit/>
          </a:bodyPr>
          <a:lstStyle/>
          <a:p>
            <a:pPr lvl="1">
              <a:spcBef>
                <a:spcPct val="20000"/>
              </a:spcBef>
              <a:buClr>
                <a:srgbClr val="339933"/>
              </a:buClr>
            </a:pPr>
            <a:r>
              <a:rPr lang="en-US" b="1" dirty="0">
                <a:latin typeface="+mn-lt"/>
              </a:rPr>
              <a:t>Two different fingertip pressing positions </a:t>
            </a:r>
          </a:p>
        </p:txBody>
      </p:sp>
      <p:sp>
        <p:nvSpPr>
          <p:cNvPr id="9" name="Rectangle 8">
            <a:extLst>
              <a:ext uri="{FF2B5EF4-FFF2-40B4-BE49-F238E27FC236}">
                <a16:creationId xmlns:a16="http://schemas.microsoft.com/office/drawing/2014/main" id="{FC4CEEF4-C61D-4BAA-9DE2-F15944D2E5B0}"/>
              </a:ext>
            </a:extLst>
          </p:cNvPr>
          <p:cNvSpPr/>
          <p:nvPr/>
        </p:nvSpPr>
        <p:spPr>
          <a:xfrm>
            <a:off x="6714565" y="5980295"/>
            <a:ext cx="3599329" cy="646331"/>
          </a:xfrm>
          <a:prstGeom prst="rect">
            <a:avLst/>
          </a:prstGeom>
        </p:spPr>
        <p:txBody>
          <a:bodyPr wrap="square">
            <a:spAutoFit/>
          </a:bodyPr>
          <a:lstStyle/>
          <a:p>
            <a:pPr algn="ctr"/>
            <a:r>
              <a:rPr lang="en-US" b="1" dirty="0" smtClean="0">
                <a:latin typeface="+mn-lt"/>
              </a:rPr>
              <a:t>Cardiac motion patterns derived through the selected pixels</a:t>
            </a:r>
            <a:endParaRPr lang="en-US" b="1" dirty="0">
              <a:latin typeface="+mn-lt"/>
            </a:endParaRPr>
          </a:p>
        </p:txBody>
      </p:sp>
      <p:sp>
        <p:nvSpPr>
          <p:cNvPr id="11"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Dynamic Cardiac Wave Extraction</a:t>
            </a:r>
            <a:endParaRPr lang="en-US" altLang="zh-CN" sz="4000" b="1" dirty="0">
              <a:solidFill>
                <a:srgbClr val="008000"/>
              </a:solidFill>
              <a:latin typeface="Calibri" charset="0"/>
              <a:ea typeface="Calibri" charset="0"/>
              <a:cs typeface="Calibri" charset="0"/>
            </a:endParaRPr>
          </a:p>
        </p:txBody>
      </p:sp>
      <p:pic>
        <p:nvPicPr>
          <p:cNvPr id="2" name="图片 1"/>
          <p:cNvPicPr>
            <a:picLocks noChangeAspect="1"/>
          </p:cNvPicPr>
          <p:nvPr/>
        </p:nvPicPr>
        <p:blipFill rotWithShape="1">
          <a:blip r:embed="rId5"/>
          <a:srcRect t="13780" r="46374" b="12915"/>
          <a:stretch/>
        </p:blipFill>
        <p:spPr>
          <a:xfrm>
            <a:off x="1524002" y="3811022"/>
            <a:ext cx="3459387" cy="2316077"/>
          </a:xfrm>
          <a:prstGeom prst="rect">
            <a:avLst/>
          </a:prstGeom>
        </p:spPr>
      </p:pic>
      <p:pic>
        <p:nvPicPr>
          <p:cNvPr id="3" name="图片 2"/>
          <p:cNvPicPr>
            <a:picLocks noChangeAspect="1"/>
          </p:cNvPicPr>
          <p:nvPr/>
        </p:nvPicPr>
        <p:blipFill rotWithShape="1">
          <a:blip r:embed="rId5"/>
          <a:srcRect l="52417" t="7616" b="12914"/>
          <a:stretch/>
        </p:blipFill>
        <p:spPr>
          <a:xfrm>
            <a:off x="6744607" y="3811022"/>
            <a:ext cx="3000375" cy="2286001"/>
          </a:xfrm>
          <a:prstGeom prst="rect">
            <a:avLst/>
          </a:prstGeom>
        </p:spPr>
      </p:pic>
    </p:spTree>
    <p:custDataLst>
      <p:tags r:id="rId1"/>
    </p:custDataLst>
    <p:extLst>
      <p:ext uri="{BB962C8B-B14F-4D97-AF65-F5344CB8AC3E}">
        <p14:creationId xmlns:p14="http://schemas.microsoft.com/office/powerpoint/2010/main" val="278756665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09600" y="152400"/>
            <a:ext cx="4038600" cy="646331"/>
          </a:xfrm>
          <a:prstGeom prst="rect">
            <a:avLst/>
          </a:prstGeom>
        </p:spPr>
        <p:txBody>
          <a:bodyPr wrap="square">
            <a:spAutoFit/>
          </a:bodyPr>
          <a:lstStyle/>
          <a:p>
            <a:pPr>
              <a:spcBef>
                <a:spcPct val="0"/>
              </a:spcBef>
              <a:buFontTx/>
              <a:buNone/>
            </a:pPr>
            <a:r>
              <a:rPr lang="en-US" altLang="zh-CN" sz="3600" dirty="0">
                <a:solidFill>
                  <a:schemeClr val="bg1"/>
                </a:solidFill>
                <a:latin typeface="Arial" panose="020B0604020202020204" pitchFamily="34" charset="0"/>
                <a:ea typeface="等线" panose="02010600030101010101" pitchFamily="2" charset="-122"/>
                <a:cs typeface="Arial" panose="020B0604020202020204" pitchFamily="34" charset="0"/>
              </a:rPr>
              <a:t>About the authors</a:t>
            </a:r>
            <a:endParaRPr lang="zh-CN" altLang="en-US" sz="36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About the authors</a:t>
            </a:r>
          </a:p>
        </p:txBody>
      </p:sp>
      <p:sp>
        <p:nvSpPr>
          <p:cNvPr id="4" name="Rectangle 1"/>
          <p:cNvSpPr>
            <a:spLocks noChangeArrowheads="1"/>
          </p:cNvSpPr>
          <p:nvPr/>
        </p:nvSpPr>
        <p:spPr bwMode="auto">
          <a:xfrm>
            <a:off x="3886200" y="1464022"/>
            <a:ext cx="454804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000" b="0" i="0" u="none" strike="noStrike" cap="none" normalizeH="0" baseline="0" dirty="0" smtClean="0">
                <a:ln>
                  <a:noFill/>
                </a:ln>
                <a:effectLst/>
                <a:latin typeface="Verdana" panose="020B0604030504040204" pitchFamily="34" charset="0"/>
              </a:rPr>
              <a:t>Jian (Jack) Liu</a:t>
            </a:r>
            <a:r>
              <a:rPr kumimoji="0" lang="en-US" altLang="zh-CN" sz="3000" b="0" i="0" u="none" strike="noStrike" cap="none" normalizeH="0" baseline="0" dirty="0" smtClean="0">
                <a:ln>
                  <a:noFill/>
                </a:ln>
                <a:effectLst/>
                <a:latin typeface="Verdana" panose="020B0604030504040204" pitchFamily="34" charset="0"/>
              </a:rPr>
              <a:t> (</a:t>
            </a:r>
            <a:r>
              <a:rPr kumimoji="0" lang="zh-CN" altLang="en-US" sz="3000" b="0" i="0" u="none" strike="noStrike" cap="none" normalizeH="0" baseline="0" dirty="0" smtClean="0">
                <a:ln>
                  <a:noFill/>
                </a:ln>
                <a:effectLst/>
                <a:latin typeface="Verdana" panose="020B0604030504040204" pitchFamily="34" charset="0"/>
              </a:rPr>
              <a:t>刘健</a:t>
            </a:r>
            <a:r>
              <a:rPr kumimoji="0" lang="en-US" altLang="zh-CN" sz="3000" b="0" i="0" u="none" strike="noStrike" cap="none" normalizeH="0" baseline="0" dirty="0" smtClean="0">
                <a:ln>
                  <a:noFill/>
                </a:ln>
                <a:effectLst/>
                <a:latin typeface="Verdana" panose="020B0604030504040204" pitchFamily="34" charset="0"/>
              </a:rPr>
              <a:t>)</a:t>
            </a:r>
            <a:r>
              <a:rPr kumimoji="0" lang="zh-CN" altLang="zh-CN" sz="3000" b="0" i="0" u="none" strike="noStrike" cap="none" normalizeH="0" baseline="0" dirty="0" smtClean="0">
                <a:ln>
                  <a:noFill/>
                </a:ln>
                <a:effectLst/>
                <a:latin typeface="Verdana" panose="020B0604030504040204" pitchFamily="34" charset="0"/>
              </a:rPr>
              <a:t> </a:t>
            </a:r>
            <a:r>
              <a:rPr kumimoji="0" lang="zh-CN" altLang="zh-CN" sz="900" b="0" i="0" u="none" strike="noStrike" cap="none" normalizeH="0" baseline="0" dirty="0" smtClean="0">
                <a:ln>
                  <a:noFill/>
                </a:ln>
                <a:effectLst/>
              </a:rPr>
              <a:t>  </a:t>
            </a:r>
            <a:r>
              <a:rPr kumimoji="0" lang="zh-CN" altLang="zh-CN" sz="3900" b="0" i="0" u="none" strike="noStrike" cap="none" normalizeH="0" baseline="0" dirty="0" smtClean="0">
                <a:ln>
                  <a:noFill/>
                </a:ln>
                <a:effectLst/>
                <a:latin typeface="Arial" panose="020B0604020202020204" pitchFamily="34" charset="0"/>
              </a:rPr>
              <a:t> </a:t>
            </a:r>
            <a:endParaRPr kumimoji="0" lang="zh-CN" altLang="zh-CN" sz="1800" b="0" i="0" u="none" strike="noStrike" cap="none" normalizeH="0" baseline="0" dirty="0" smtClean="0">
              <a:ln>
                <a:noFill/>
              </a:ln>
              <a:effectLst/>
              <a:latin typeface="Arial" panose="020B0604020202020204" pitchFamily="34" charset="0"/>
            </a:endParaRPr>
          </a:p>
        </p:txBody>
      </p:sp>
      <p:pic>
        <p:nvPicPr>
          <p:cNvPr id="10" name="图片 9"/>
          <p:cNvPicPr>
            <a:picLocks noChangeAspect="1"/>
          </p:cNvPicPr>
          <p:nvPr/>
        </p:nvPicPr>
        <p:blipFill>
          <a:blip r:embed="rId3"/>
          <a:stretch>
            <a:fillRect/>
          </a:stretch>
        </p:blipFill>
        <p:spPr>
          <a:xfrm>
            <a:off x="609600" y="1481511"/>
            <a:ext cx="2822498" cy="3107978"/>
          </a:xfrm>
          <a:prstGeom prst="rect">
            <a:avLst/>
          </a:prstGeom>
        </p:spPr>
      </p:pic>
      <p:sp>
        <p:nvSpPr>
          <p:cNvPr id="11" name="矩形 10"/>
          <p:cNvSpPr/>
          <p:nvPr/>
        </p:nvSpPr>
        <p:spPr>
          <a:xfrm>
            <a:off x="3886200" y="2387766"/>
            <a:ext cx="6096000" cy="1200329"/>
          </a:xfrm>
          <a:prstGeom prst="rect">
            <a:avLst/>
          </a:prstGeom>
        </p:spPr>
        <p:txBody>
          <a:bodyPr wrap="square">
            <a:spAutoFit/>
          </a:bodyPr>
          <a:lstStyle/>
          <a:p>
            <a:r>
              <a:rPr lang="en-US" altLang="zh-CN" dirty="0">
                <a:latin typeface="Verdana" panose="020B0604030504040204" pitchFamily="34" charset="0"/>
              </a:rPr>
              <a:t>Assistant Professor</a:t>
            </a:r>
            <a:r>
              <a:rPr lang="en-US" altLang="zh-CN" dirty="0"/>
              <a:t/>
            </a:r>
            <a:br>
              <a:rPr lang="en-US" altLang="zh-CN" dirty="0"/>
            </a:br>
            <a:r>
              <a:rPr lang="en-US" altLang="zh-CN" u="sng" dirty="0">
                <a:latin typeface="Verdana" panose="020B0604030504040204" pitchFamily="34" charset="0"/>
                <a:hlinkClick r:id="rId4"/>
              </a:rPr>
              <a:t>Min H. Kao Department of Electrical Engineering and Computer Science</a:t>
            </a:r>
            <a:r>
              <a:rPr lang="en-US" altLang="zh-CN" dirty="0"/>
              <a:t/>
            </a:r>
            <a:br>
              <a:rPr lang="en-US" altLang="zh-CN" dirty="0"/>
            </a:br>
            <a:r>
              <a:rPr lang="en-US" altLang="zh-CN" u="sng" dirty="0">
                <a:latin typeface="Verdana" panose="020B0604030504040204" pitchFamily="34" charset="0"/>
                <a:hlinkClick r:id="rId5"/>
              </a:rPr>
              <a:t>The University of Tennessee, Knoxville</a:t>
            </a:r>
            <a:endParaRPr lang="zh-CN" altLang="en-US" dirty="0"/>
          </a:p>
        </p:txBody>
      </p:sp>
      <p:sp>
        <p:nvSpPr>
          <p:cNvPr id="12" name="矩形 11"/>
          <p:cNvSpPr/>
          <p:nvPr/>
        </p:nvSpPr>
        <p:spPr>
          <a:xfrm>
            <a:off x="559520" y="4820736"/>
            <a:ext cx="11201400" cy="1477328"/>
          </a:xfrm>
          <a:prstGeom prst="rect">
            <a:avLst/>
          </a:prstGeom>
        </p:spPr>
        <p:txBody>
          <a:bodyPr wrap="square">
            <a:spAutoFit/>
          </a:bodyPr>
          <a:lstStyle/>
          <a:p>
            <a:pPr algn="just"/>
            <a:r>
              <a:rPr lang="en-US" altLang="zh-CN" dirty="0" smtClean="0">
                <a:latin typeface="Verdana" panose="020B0604030504040204" pitchFamily="34" charset="0"/>
              </a:rPr>
              <a:t>Before </a:t>
            </a:r>
            <a:r>
              <a:rPr lang="en-US" altLang="zh-CN" dirty="0">
                <a:latin typeface="Verdana" panose="020B0604030504040204" pitchFamily="34" charset="0"/>
              </a:rPr>
              <a:t>joining UTK, </a:t>
            </a:r>
            <a:r>
              <a:rPr lang="en-US" altLang="zh-CN" dirty="0" smtClean="0">
                <a:latin typeface="Verdana" panose="020B0604030504040204" pitchFamily="34" charset="0"/>
              </a:rPr>
              <a:t>He received </a:t>
            </a:r>
            <a:r>
              <a:rPr lang="en-US" altLang="zh-CN" dirty="0">
                <a:latin typeface="Verdana" panose="020B0604030504040204" pitchFamily="34" charset="0"/>
              </a:rPr>
              <a:t>Ph.D. degree from </a:t>
            </a:r>
            <a:r>
              <a:rPr lang="en-US" altLang="zh-CN" u="sng" dirty="0">
                <a:latin typeface="Verdana" panose="020B0604030504040204" pitchFamily="34" charset="0"/>
                <a:hlinkClick r:id="rId6"/>
              </a:rPr>
              <a:t>Wireless Information Network Laboratory (WINLAB)</a:t>
            </a:r>
            <a:r>
              <a:rPr lang="en-US" altLang="zh-CN" dirty="0">
                <a:latin typeface="Verdana" panose="020B0604030504040204" pitchFamily="34" charset="0"/>
              </a:rPr>
              <a:t>, </a:t>
            </a:r>
            <a:r>
              <a:rPr lang="en-US" altLang="zh-CN" u="sng" dirty="0">
                <a:latin typeface="Verdana" panose="020B0604030504040204" pitchFamily="34" charset="0"/>
                <a:hlinkClick r:id="rId7"/>
              </a:rPr>
              <a:t>Rutgers University</a:t>
            </a:r>
            <a:r>
              <a:rPr lang="en-US" altLang="zh-CN" dirty="0">
                <a:latin typeface="Verdana" panose="020B0604030504040204" pitchFamily="34" charset="0"/>
              </a:rPr>
              <a:t>, supervised by Prof. </a:t>
            </a:r>
            <a:r>
              <a:rPr lang="en-US" altLang="zh-CN" dirty="0" err="1">
                <a:latin typeface="Verdana" panose="020B0604030504040204" pitchFamily="34" charset="0"/>
              </a:rPr>
              <a:t>Yingying</a:t>
            </a:r>
            <a:r>
              <a:rPr lang="en-US" altLang="zh-CN" dirty="0">
                <a:latin typeface="Verdana" panose="020B0604030504040204" pitchFamily="34" charset="0"/>
              </a:rPr>
              <a:t> (Jennifer) Chen</a:t>
            </a:r>
            <a:r>
              <a:rPr lang="en-US" altLang="zh-CN" dirty="0" smtClean="0">
                <a:latin typeface="Verdana" panose="020B0604030504040204" pitchFamily="34" charset="0"/>
              </a:rPr>
              <a:t>.</a:t>
            </a:r>
          </a:p>
          <a:p>
            <a:pPr algn="just"/>
            <a:endParaRPr lang="en-US" altLang="zh-CN" dirty="0">
              <a:latin typeface="Verdana" panose="020B0604030504040204" pitchFamily="34" charset="0"/>
            </a:endParaRPr>
          </a:p>
          <a:p>
            <a:pPr algn="just"/>
            <a:r>
              <a:rPr lang="en-US" altLang="zh-CN" dirty="0" smtClean="0">
                <a:latin typeface="Verdana" panose="020B0604030504040204" pitchFamily="34" charset="0"/>
              </a:rPr>
              <a:t>His research </a:t>
            </a:r>
            <a:r>
              <a:rPr lang="en-US" altLang="zh-CN" dirty="0">
                <a:latin typeface="Verdana" panose="020B0604030504040204" pitchFamily="34" charset="0"/>
              </a:rPr>
              <a:t>interests span </a:t>
            </a:r>
            <a:r>
              <a:rPr lang="en-US" altLang="zh-CN" u="sng" dirty="0">
                <a:latin typeface="Verdana" panose="020B0604030504040204" pitchFamily="34" charset="0"/>
              </a:rPr>
              <a:t>Mobile Sensing and Computing</a:t>
            </a:r>
            <a:r>
              <a:rPr lang="en-US" altLang="zh-CN" dirty="0">
                <a:latin typeface="Verdana" panose="020B0604030504040204" pitchFamily="34" charset="0"/>
              </a:rPr>
              <a:t>, </a:t>
            </a:r>
            <a:r>
              <a:rPr lang="en-US" altLang="zh-CN" u="sng" dirty="0">
                <a:latin typeface="Verdana" panose="020B0604030504040204" pitchFamily="34" charset="0"/>
              </a:rPr>
              <a:t>Mobile Security</a:t>
            </a:r>
            <a:r>
              <a:rPr lang="en-US" altLang="zh-CN" dirty="0">
                <a:latin typeface="Verdana" panose="020B0604030504040204" pitchFamily="34" charset="0"/>
              </a:rPr>
              <a:t>, </a:t>
            </a:r>
            <a:r>
              <a:rPr lang="en-US" altLang="zh-CN" u="sng" dirty="0">
                <a:latin typeface="Verdana" panose="020B0604030504040204" pitchFamily="34" charset="0"/>
              </a:rPr>
              <a:t>Robust and Trustworthy AI and ML</a:t>
            </a:r>
            <a:r>
              <a:rPr lang="en-US" altLang="zh-CN" dirty="0">
                <a:latin typeface="Verdana" panose="020B0604030504040204" pitchFamily="34" charset="0"/>
              </a:rPr>
              <a:t>, and </a:t>
            </a:r>
            <a:r>
              <a:rPr lang="en-US" altLang="zh-CN" u="sng" dirty="0">
                <a:latin typeface="Verdana" panose="020B0604030504040204" pitchFamily="34" charset="0"/>
              </a:rPr>
              <a:t>Smart Healthcare</a:t>
            </a:r>
            <a:r>
              <a:rPr lang="en-US" altLang="zh-CN" dirty="0">
                <a:latin typeface="Verdana" panose="020B0604030504040204" pitchFamily="34" charset="0"/>
              </a:rPr>
              <a:t>. </a:t>
            </a:r>
            <a:endParaRPr lang="en-US" altLang="zh-CN" b="0" i="0" dirty="0">
              <a:effectLst/>
              <a:latin typeface="Verdana" panose="020B0604030504040204" pitchFamily="34" charset="0"/>
            </a:endParaRPr>
          </a:p>
        </p:txBody>
      </p:sp>
    </p:spTree>
    <p:extLst>
      <p:ext uri="{BB962C8B-B14F-4D97-AF65-F5344CB8AC3E}">
        <p14:creationId xmlns:p14="http://schemas.microsoft.com/office/powerpoint/2010/main" val="30609869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mc:AlternateContent xmlns:mc="http://schemas.openxmlformats.org/markup-compatibility/2006" xmlns:a14="http://schemas.microsoft.com/office/drawing/2010/main">
        <mc:Choice Requires="a14">
          <p:sp>
            <p:nvSpPr>
              <p:cNvPr id="1031" name="Content Placeholder 2"/>
              <p:cNvSpPr>
                <a:spLocks/>
              </p:cNvSpPr>
              <p:nvPr/>
            </p:nvSpPr>
            <p:spPr bwMode="auto">
              <a:xfrm>
                <a:off x="533400" y="1112842"/>
                <a:ext cx="10972800" cy="2534931"/>
              </a:xfrm>
              <a:prstGeom prst="rect">
                <a:avLst/>
              </a:prstGeom>
              <a:noFill/>
              <a:ln w="9525">
                <a:noFill/>
                <a:miter lim="800000"/>
                <a:headEnd/>
                <a:tailEnd/>
              </a:ln>
            </p:spPr>
            <p:txBody>
              <a:bodyPr/>
              <a:lstStyle/>
              <a:p>
                <a:pPr marL="342900" indent="-342900">
                  <a:lnSpc>
                    <a:spcPct val="80000"/>
                  </a:lnSpc>
                  <a:spcBef>
                    <a:spcPct val="20000"/>
                  </a:spcBef>
                  <a:buClr>
                    <a:srgbClr val="339933"/>
                  </a:buClr>
                  <a:buFont typeface="Wingdings" pitchFamily="2" charset="2"/>
                  <a:buChar char="q"/>
                </a:pPr>
                <a:r>
                  <a:rPr lang="en-US" sz="2800" b="1" dirty="0" smtClean="0">
                    <a:latin typeface="+mn-lt"/>
                  </a:rPr>
                  <a:t>Systolic-diastolic features </a:t>
                </a:r>
                <a:r>
                  <a:rPr lang="en-US" altLang="zh-CN" sz="2800" b="1" dirty="0" smtClean="0">
                    <a:latin typeface="+mn-lt"/>
                  </a:rPr>
                  <a:t> </a:t>
                </a:r>
              </a:p>
              <a:p>
                <a:pPr marL="800100" lvl="1" indent="-342900">
                  <a:lnSpc>
                    <a:spcPct val="80000"/>
                  </a:lnSpc>
                  <a:spcBef>
                    <a:spcPct val="20000"/>
                  </a:spcBef>
                  <a:buClr>
                    <a:srgbClr val="339933"/>
                  </a:buClr>
                  <a:buFont typeface="Wingdings" pitchFamily="2" charset="2"/>
                  <a:buChar char="v"/>
                </a:pPr>
                <a:r>
                  <a:rPr lang="en-US" altLang="zh-CN" sz="2400" b="1" dirty="0" smtClean="0">
                    <a:solidFill>
                      <a:prstClr val="black"/>
                    </a:solidFill>
                    <a:latin typeface="Calibri"/>
                  </a:rPr>
                  <a:t>Normalized amplitudes and intervals: </a:t>
                </a:r>
                <a14:m>
                  <m:oMath xmlns:m="http://schemas.openxmlformats.org/officeDocument/2006/math">
                    <m:sSub>
                      <m:sSubPr>
                        <m:ctrlPr>
                          <a:rPr lang="en-US" altLang="zh-CN" sz="2400" b="1" i="1" smtClean="0">
                            <a:solidFill>
                              <a:prstClr val="black"/>
                            </a:solidFill>
                            <a:latin typeface="Cambria Math" panose="02040503050406030204" pitchFamily="18" charset="0"/>
                          </a:rPr>
                        </m:ctrlPr>
                      </m:sSubPr>
                      <m:e>
                        <m:r>
                          <a:rPr lang="en-US" altLang="zh-CN" sz="2400" b="1" i="1" smtClean="0">
                            <a:solidFill>
                              <a:prstClr val="black"/>
                            </a:solidFill>
                            <a:latin typeface="Cambria Math" panose="02040503050406030204" pitchFamily="18" charset="0"/>
                          </a:rPr>
                          <m:t>𝒉</m:t>
                        </m:r>
                      </m:e>
                      <m:sub>
                        <m:r>
                          <a:rPr lang="en-US" altLang="zh-CN" sz="2400" b="1" i="1" smtClean="0">
                            <a:solidFill>
                              <a:prstClr val="black"/>
                            </a:solidFill>
                            <a:latin typeface="Cambria Math" panose="02040503050406030204" pitchFamily="18" charset="0"/>
                          </a:rPr>
                          <m:t>𝟏</m:t>
                        </m:r>
                      </m:sub>
                    </m:sSub>
                    <m:r>
                      <a:rPr lang="en-US" altLang="zh-CN" sz="2400" b="1" i="0" smtClean="0">
                        <a:solidFill>
                          <a:prstClr val="black"/>
                        </a:solidFill>
                        <a:latin typeface="Cambria Math" panose="02040503050406030204" pitchFamily="18" charset="0"/>
                      </a:rPr>
                      <m:t>,</m:t>
                    </m:r>
                    <m:sSub>
                      <m:sSubPr>
                        <m:ctrlPr>
                          <a:rPr lang="en-US" altLang="zh-CN" sz="2400" b="1" i="1">
                            <a:solidFill>
                              <a:prstClr val="black"/>
                            </a:solidFill>
                            <a:latin typeface="Cambria Math" panose="02040503050406030204" pitchFamily="18" charset="0"/>
                          </a:rPr>
                        </m:ctrlPr>
                      </m:sSubPr>
                      <m:e>
                        <m:r>
                          <a:rPr lang="en-US" altLang="zh-CN" sz="2400" b="1" i="1">
                            <a:solidFill>
                              <a:prstClr val="black"/>
                            </a:solidFill>
                            <a:latin typeface="Cambria Math" panose="02040503050406030204" pitchFamily="18" charset="0"/>
                          </a:rPr>
                          <m:t>𝒉</m:t>
                        </m:r>
                      </m:e>
                      <m:sub>
                        <m:r>
                          <a:rPr lang="en-US" altLang="zh-CN" sz="2400" b="1" i="1" smtClean="0">
                            <a:solidFill>
                              <a:prstClr val="black"/>
                            </a:solidFill>
                            <a:latin typeface="Cambria Math" panose="02040503050406030204" pitchFamily="18" charset="0"/>
                          </a:rPr>
                          <m:t>𝟐</m:t>
                        </m:r>
                      </m:sub>
                    </m:sSub>
                    <m:r>
                      <a:rPr lang="en-US" altLang="zh-CN" sz="2400" b="1" i="1" smtClean="0">
                        <a:solidFill>
                          <a:prstClr val="black"/>
                        </a:solidFill>
                        <a:latin typeface="Cambria Math" panose="02040503050406030204" pitchFamily="18" charset="0"/>
                      </a:rPr>
                      <m:t>, </m:t>
                    </m:r>
                    <m:sSub>
                      <m:sSubPr>
                        <m:ctrlPr>
                          <a:rPr lang="en-US" altLang="zh-CN" sz="2800" b="1" i="1">
                            <a:solidFill>
                              <a:prstClr val="black"/>
                            </a:solidFill>
                            <a:latin typeface="Cambria Math" panose="02040503050406030204" pitchFamily="18" charset="0"/>
                          </a:rPr>
                        </m:ctrlPr>
                      </m:sSubPr>
                      <m:e>
                        <m:r>
                          <a:rPr lang="en-US" altLang="zh-CN" sz="2800" b="1" i="1" smtClean="0">
                            <a:solidFill>
                              <a:prstClr val="black"/>
                            </a:solidFill>
                            <a:latin typeface="Cambria Math" panose="02040503050406030204" pitchFamily="18" charset="0"/>
                          </a:rPr>
                          <m:t>𝒕</m:t>
                        </m:r>
                      </m:e>
                      <m:sub>
                        <m:r>
                          <a:rPr lang="en-US" altLang="zh-CN" sz="2800" b="1" i="1">
                            <a:solidFill>
                              <a:prstClr val="black"/>
                            </a:solidFill>
                            <a:latin typeface="Cambria Math" panose="02040503050406030204" pitchFamily="18" charset="0"/>
                          </a:rPr>
                          <m:t>𝟏</m:t>
                        </m:r>
                      </m:sub>
                    </m:sSub>
                    <m:r>
                      <a:rPr lang="en-US" altLang="zh-CN" sz="2800" b="1" i="1" smtClean="0">
                        <a:solidFill>
                          <a:prstClr val="black"/>
                        </a:solidFill>
                        <a:latin typeface="Cambria Math" panose="02040503050406030204" pitchFamily="18" charset="0"/>
                        <a:ea typeface="Cambria Math" panose="02040503050406030204" pitchFamily="18" charset="0"/>
                      </a:rPr>
                      <m:t>~</m:t>
                    </m:r>
                    <m:sSub>
                      <m:sSubPr>
                        <m:ctrlPr>
                          <a:rPr lang="en-US" altLang="zh-CN" sz="2800" b="1" i="1">
                            <a:solidFill>
                              <a:prstClr val="black"/>
                            </a:solidFill>
                            <a:latin typeface="Cambria Math" panose="02040503050406030204" pitchFamily="18" charset="0"/>
                          </a:rPr>
                        </m:ctrlPr>
                      </m:sSubPr>
                      <m:e>
                        <m:r>
                          <a:rPr lang="en-US" altLang="zh-CN" sz="2800" b="1" i="1" smtClean="0">
                            <a:solidFill>
                              <a:prstClr val="black"/>
                            </a:solidFill>
                            <a:latin typeface="Cambria Math" panose="02040503050406030204" pitchFamily="18" charset="0"/>
                          </a:rPr>
                          <m:t>𝒕</m:t>
                        </m:r>
                      </m:e>
                      <m:sub>
                        <m:r>
                          <a:rPr lang="en-US" altLang="zh-CN" sz="2800" b="1" i="1" smtClean="0">
                            <a:solidFill>
                              <a:prstClr val="black"/>
                            </a:solidFill>
                            <a:latin typeface="Cambria Math" panose="02040503050406030204" pitchFamily="18" charset="0"/>
                          </a:rPr>
                          <m:t>𝟒</m:t>
                        </m:r>
                      </m:sub>
                    </m:sSub>
                    <m:r>
                      <a:rPr lang="en-US" altLang="zh-CN" sz="2400" b="1" i="1">
                        <a:solidFill>
                          <a:prstClr val="black"/>
                        </a:solidFill>
                        <a:latin typeface="Cambria Math" panose="02040503050406030204" pitchFamily="18" charset="0"/>
                      </a:rPr>
                      <m:t>, </m:t>
                    </m:r>
                    <m:sSub>
                      <m:sSubPr>
                        <m:ctrlPr>
                          <a:rPr lang="en-US" altLang="zh-CN" sz="2800" b="1" i="1">
                            <a:solidFill>
                              <a:prstClr val="black"/>
                            </a:solidFill>
                            <a:latin typeface="Cambria Math" panose="02040503050406030204" pitchFamily="18" charset="0"/>
                          </a:rPr>
                        </m:ctrlPr>
                      </m:sSubPr>
                      <m:e>
                        <m:r>
                          <a:rPr lang="en-US" altLang="zh-CN" sz="2800" b="1" i="1" smtClean="0">
                            <a:solidFill>
                              <a:prstClr val="black"/>
                            </a:solidFill>
                            <a:latin typeface="Cambria Math" panose="02040503050406030204" pitchFamily="18" charset="0"/>
                          </a:rPr>
                          <m:t>𝒔</m:t>
                        </m:r>
                      </m:e>
                      <m:sub>
                        <m:r>
                          <a:rPr lang="en-US" altLang="zh-CN" sz="2800" b="1" i="1">
                            <a:solidFill>
                              <a:prstClr val="black"/>
                            </a:solidFill>
                            <a:latin typeface="Cambria Math" panose="02040503050406030204" pitchFamily="18" charset="0"/>
                          </a:rPr>
                          <m:t>𝟏</m:t>
                        </m:r>
                      </m:sub>
                    </m:sSub>
                    <m:r>
                      <a:rPr lang="en-US" altLang="zh-CN" sz="2800" b="1" i="1">
                        <a:solidFill>
                          <a:prstClr val="black"/>
                        </a:solidFill>
                        <a:latin typeface="Cambria Math" panose="02040503050406030204" pitchFamily="18" charset="0"/>
                        <a:ea typeface="Cambria Math" panose="02040503050406030204" pitchFamily="18" charset="0"/>
                      </a:rPr>
                      <m:t>~</m:t>
                    </m:r>
                    <m:sSub>
                      <m:sSubPr>
                        <m:ctrlPr>
                          <a:rPr lang="en-US" altLang="zh-CN" sz="2800" b="1" i="1">
                            <a:solidFill>
                              <a:prstClr val="black"/>
                            </a:solidFill>
                            <a:latin typeface="Cambria Math" panose="02040503050406030204" pitchFamily="18" charset="0"/>
                          </a:rPr>
                        </m:ctrlPr>
                      </m:sSubPr>
                      <m:e>
                        <m:r>
                          <a:rPr lang="en-US" altLang="zh-CN" sz="2800" b="1" i="1" smtClean="0">
                            <a:solidFill>
                              <a:prstClr val="black"/>
                            </a:solidFill>
                            <a:latin typeface="Cambria Math" panose="02040503050406030204" pitchFamily="18" charset="0"/>
                          </a:rPr>
                          <m:t>𝒔</m:t>
                        </m:r>
                      </m:e>
                      <m:sub>
                        <m:r>
                          <a:rPr lang="en-US" altLang="zh-CN" sz="2800" b="1" i="1">
                            <a:solidFill>
                              <a:prstClr val="black"/>
                            </a:solidFill>
                            <a:latin typeface="Cambria Math" panose="02040503050406030204" pitchFamily="18" charset="0"/>
                          </a:rPr>
                          <m:t>𝟒</m:t>
                        </m:r>
                      </m:sub>
                    </m:sSub>
                  </m:oMath>
                </a14:m>
                <a:endParaRPr lang="en-US" altLang="zh-CN" sz="2800" b="1" dirty="0" smtClean="0">
                  <a:latin typeface="+mn-lt"/>
                </a:endParaRPr>
              </a:p>
              <a:p>
                <a:pPr marL="800100" lvl="1" indent="-342900">
                  <a:lnSpc>
                    <a:spcPct val="80000"/>
                  </a:lnSpc>
                  <a:spcBef>
                    <a:spcPct val="20000"/>
                  </a:spcBef>
                  <a:buClr>
                    <a:srgbClr val="339933"/>
                  </a:buClr>
                  <a:buFont typeface="Wingdings" pitchFamily="2" charset="2"/>
                  <a:buChar char="v"/>
                </a:pPr>
                <a:r>
                  <a:rPr lang="en-US" altLang="zh-CN" sz="2400" dirty="0">
                    <a:solidFill>
                      <a:prstClr val="black"/>
                    </a:solidFill>
                    <a:latin typeface="Calibri"/>
                  </a:rPr>
                  <a:t>Invariant </a:t>
                </a:r>
                <a:r>
                  <a:rPr lang="en-US" altLang="zh-CN" sz="2400" dirty="0" smtClean="0">
                    <a:solidFill>
                      <a:prstClr val="black"/>
                    </a:solidFill>
                    <a:latin typeface="Calibri"/>
                  </a:rPr>
                  <a:t>to </a:t>
                </a:r>
                <a:r>
                  <a:rPr lang="en-US" altLang="zh-CN" sz="2400" dirty="0" smtClean="0">
                    <a:solidFill>
                      <a:srgbClr val="C00000"/>
                    </a:solidFill>
                    <a:latin typeface="Calibri"/>
                  </a:rPr>
                  <a:t>emotion states</a:t>
                </a:r>
                <a:r>
                  <a:rPr lang="en-US" altLang="zh-CN" sz="2400" dirty="0" smtClean="0">
                    <a:solidFill>
                      <a:prstClr val="black"/>
                    </a:solidFill>
                    <a:latin typeface="Calibri"/>
                  </a:rPr>
                  <a:t> such as anxiety, nervousness</a:t>
                </a:r>
              </a:p>
              <a:p>
                <a:pPr marL="342900" lvl="1" indent="-342900">
                  <a:lnSpc>
                    <a:spcPct val="80000"/>
                  </a:lnSpc>
                  <a:spcBef>
                    <a:spcPct val="20000"/>
                  </a:spcBef>
                  <a:buClr>
                    <a:srgbClr val="339933"/>
                  </a:buClr>
                  <a:buFont typeface="Wingdings" pitchFamily="2" charset="2"/>
                  <a:buChar char="q"/>
                </a:pPr>
                <a:r>
                  <a:rPr lang="en-US" altLang="zh-CN" sz="2800" b="1" dirty="0">
                    <a:latin typeface="+mn-lt"/>
                  </a:rPr>
                  <a:t>Non-fiducial features</a:t>
                </a:r>
              </a:p>
              <a:p>
                <a:pPr marL="800100" lvl="1" indent="-342900">
                  <a:lnSpc>
                    <a:spcPct val="80000"/>
                  </a:lnSpc>
                  <a:spcBef>
                    <a:spcPct val="20000"/>
                  </a:spcBef>
                  <a:buClr>
                    <a:srgbClr val="339933"/>
                  </a:buClr>
                  <a:buFont typeface="Wingdings" pitchFamily="2" charset="2"/>
                  <a:buChar char="v"/>
                </a:pPr>
                <a:r>
                  <a:rPr lang="en-US" altLang="zh-CN" sz="2400" dirty="0" smtClean="0">
                    <a:latin typeface="+mn-lt"/>
                  </a:rPr>
                  <a:t>The cardiac waves pass </a:t>
                </a:r>
                <a:r>
                  <a:rPr lang="en-US" altLang="zh-CN" sz="2400" dirty="0" smtClean="0">
                    <a:solidFill>
                      <a:srgbClr val="C00000"/>
                    </a:solidFill>
                    <a:latin typeface="+mn-lt"/>
                  </a:rPr>
                  <a:t>two high-pass filters </a:t>
                </a:r>
                <a:r>
                  <a:rPr lang="en-US" altLang="zh-CN" sz="2400" dirty="0" smtClean="0">
                    <a:latin typeface="+mn-lt"/>
                  </a:rPr>
                  <a:t>(1 </a:t>
                </a:r>
                <a:r>
                  <a:rPr lang="en-US" altLang="zh-CN" sz="2400" i="1" dirty="0" smtClean="0">
                    <a:latin typeface="+mn-lt"/>
                  </a:rPr>
                  <a:t>Hz</a:t>
                </a:r>
                <a:r>
                  <a:rPr lang="en-US" altLang="zh-CN" sz="2400" dirty="0" smtClean="0">
                    <a:latin typeface="+mn-lt"/>
                  </a:rPr>
                  <a:t> and 2 </a:t>
                </a:r>
                <a:r>
                  <a:rPr lang="en-US" altLang="zh-CN" sz="2400" i="1" dirty="0" smtClean="0">
                    <a:latin typeface="+mn-lt"/>
                  </a:rPr>
                  <a:t>Hz</a:t>
                </a:r>
                <a:r>
                  <a:rPr lang="en-US" altLang="zh-CN" sz="2400" dirty="0" smtClean="0">
                    <a:latin typeface="+mn-lt"/>
                  </a:rPr>
                  <a:t>)</a:t>
                </a:r>
              </a:p>
              <a:p>
                <a:pPr marL="800100" lvl="1" indent="-342900">
                  <a:lnSpc>
                    <a:spcPct val="80000"/>
                  </a:lnSpc>
                  <a:spcBef>
                    <a:spcPct val="20000"/>
                  </a:spcBef>
                  <a:buClr>
                    <a:srgbClr val="339933"/>
                  </a:buClr>
                  <a:buFont typeface="Wingdings" pitchFamily="2" charset="2"/>
                  <a:buChar char="v"/>
                </a:pPr>
                <a:r>
                  <a:rPr lang="en-US" altLang="zh-CN" sz="2400" dirty="0" smtClean="0">
                    <a:latin typeface="+mn-lt"/>
                  </a:rPr>
                  <a:t>Normalized distances: </a:t>
                </a:r>
                <a14:m>
                  <m:oMath xmlns:m="http://schemas.openxmlformats.org/officeDocument/2006/math">
                    <m:sSub>
                      <m:sSubPr>
                        <m:ctrlPr>
                          <a:rPr lang="en-US" altLang="zh-CN" b="1" i="1">
                            <a:solidFill>
                              <a:prstClr val="black"/>
                            </a:solidFill>
                            <a:latin typeface="Cambria Math" panose="02040503050406030204" pitchFamily="18" charset="0"/>
                          </a:rPr>
                        </m:ctrlPr>
                      </m:sSubPr>
                      <m:e>
                        <m:r>
                          <a:rPr lang="en-US" altLang="zh-CN" b="1" i="1" smtClean="0">
                            <a:solidFill>
                              <a:prstClr val="black"/>
                            </a:solidFill>
                            <a:latin typeface="Cambria Math" panose="02040503050406030204" pitchFamily="18" charset="0"/>
                          </a:rPr>
                          <m:t>𝒙</m:t>
                        </m:r>
                      </m:e>
                      <m:sub>
                        <m:r>
                          <a:rPr lang="en-US" altLang="zh-CN" b="1" i="1">
                            <a:solidFill>
                              <a:prstClr val="black"/>
                            </a:solidFill>
                            <a:latin typeface="Cambria Math" panose="02040503050406030204" pitchFamily="18" charset="0"/>
                          </a:rPr>
                          <m:t>𝟏</m:t>
                        </m:r>
                      </m:sub>
                    </m:sSub>
                    <m:r>
                      <a:rPr lang="en-US" altLang="zh-CN" b="1">
                        <a:solidFill>
                          <a:prstClr val="black"/>
                        </a:solidFill>
                        <a:latin typeface="Cambria Math" panose="02040503050406030204" pitchFamily="18" charset="0"/>
                      </a:rPr>
                      <m:t>,</m:t>
                    </m:r>
                    <m:sSub>
                      <m:sSubPr>
                        <m:ctrlPr>
                          <a:rPr lang="en-US" altLang="zh-CN" b="1" i="1">
                            <a:solidFill>
                              <a:prstClr val="black"/>
                            </a:solidFill>
                            <a:latin typeface="Cambria Math" panose="02040503050406030204" pitchFamily="18" charset="0"/>
                          </a:rPr>
                        </m:ctrlPr>
                      </m:sSubPr>
                      <m:e>
                        <m:r>
                          <a:rPr lang="en-US" altLang="zh-CN" b="1" i="1" smtClean="0">
                            <a:solidFill>
                              <a:prstClr val="black"/>
                            </a:solidFill>
                            <a:latin typeface="Cambria Math" panose="02040503050406030204" pitchFamily="18" charset="0"/>
                          </a:rPr>
                          <m:t>𝒙</m:t>
                        </m:r>
                      </m:e>
                      <m:sub>
                        <m:r>
                          <a:rPr lang="en-US" altLang="zh-CN" b="1" i="1" smtClean="0">
                            <a:solidFill>
                              <a:prstClr val="black"/>
                            </a:solidFill>
                            <a:latin typeface="Cambria Math" panose="02040503050406030204" pitchFamily="18" charset="0"/>
                          </a:rPr>
                          <m:t>𝟑</m:t>
                        </m:r>
                      </m:sub>
                    </m:sSub>
                    <m:r>
                      <a:rPr lang="en-US" altLang="zh-CN" b="1" i="1">
                        <a:solidFill>
                          <a:prstClr val="black"/>
                        </a:solidFill>
                        <a:latin typeface="Cambria Math" panose="02040503050406030204" pitchFamily="18" charset="0"/>
                      </a:rPr>
                      <m:t>, </m:t>
                    </m:r>
                    <m:sSub>
                      <m:sSubPr>
                        <m:ctrlPr>
                          <a:rPr lang="en-US" altLang="zh-CN" b="1" i="1" smtClean="0">
                            <a:solidFill>
                              <a:prstClr val="black"/>
                            </a:solidFill>
                            <a:latin typeface="Cambria Math" panose="02040503050406030204" pitchFamily="18" charset="0"/>
                          </a:rPr>
                        </m:ctrlPr>
                      </m:sSubPr>
                      <m:e>
                        <m:r>
                          <a:rPr lang="en-US" altLang="zh-CN" b="1" i="1" smtClean="0">
                            <a:solidFill>
                              <a:prstClr val="black"/>
                            </a:solidFill>
                            <a:latin typeface="Cambria Math" panose="02040503050406030204" pitchFamily="18" charset="0"/>
                          </a:rPr>
                          <m:t>𝒙</m:t>
                        </m:r>
                      </m:e>
                      <m:sub>
                        <m:r>
                          <a:rPr lang="en-US" altLang="zh-CN" b="1" i="1" smtClean="0">
                            <a:solidFill>
                              <a:prstClr val="black"/>
                            </a:solidFill>
                            <a:latin typeface="Cambria Math" panose="02040503050406030204" pitchFamily="18" charset="0"/>
                          </a:rPr>
                          <m:t>𝟓</m:t>
                        </m:r>
                      </m:sub>
                    </m:sSub>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 </m:t>
                        </m:r>
                        <m:r>
                          <a:rPr lang="en-US" altLang="zh-CN" sz="2000" b="1" i="1" smtClean="0">
                            <a:solidFill>
                              <a:prstClr val="black"/>
                            </a:solidFill>
                            <a:latin typeface="Cambria Math" panose="02040503050406030204" pitchFamily="18" charset="0"/>
                          </a:rPr>
                          <m:t>𝒚</m:t>
                        </m:r>
                      </m:e>
                      <m:sub>
                        <m:r>
                          <a:rPr lang="en-US" altLang="zh-CN" sz="2000" b="1" i="1">
                            <a:solidFill>
                              <a:prstClr val="black"/>
                            </a:solidFill>
                            <a:latin typeface="Cambria Math" panose="02040503050406030204" pitchFamily="18" charset="0"/>
                          </a:rPr>
                          <m:t>𝟏</m:t>
                        </m:r>
                      </m:sub>
                    </m:sSub>
                    <m:r>
                      <a:rPr lang="en-US" altLang="zh-CN" sz="2000" b="1" i="1" smtClean="0">
                        <a:solidFill>
                          <a:prstClr val="black"/>
                        </a:solidFill>
                        <a:latin typeface="Cambria Math" panose="02040503050406030204" pitchFamily="18" charset="0"/>
                        <a:ea typeface="Cambria Math" panose="02040503050406030204" pitchFamily="18" charset="0"/>
                      </a:rPr>
                      <m:t>−</m:t>
                    </m:r>
                    <m:sSub>
                      <m:sSubPr>
                        <m:ctrlPr>
                          <a:rPr lang="en-US" altLang="zh-CN" sz="2000" b="1" i="1">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𝒚</m:t>
                        </m:r>
                      </m:e>
                      <m:sub>
                        <m:r>
                          <a:rPr lang="en-US" altLang="zh-CN" sz="2000" b="1" i="1" smtClean="0">
                            <a:solidFill>
                              <a:prstClr val="black"/>
                            </a:solidFill>
                            <a:latin typeface="Cambria Math" panose="02040503050406030204" pitchFamily="18" charset="0"/>
                          </a:rPr>
                          <m:t>𝟐</m:t>
                        </m:r>
                      </m:sub>
                    </m:sSub>
                    <m:r>
                      <a:rPr lang="en-US" altLang="zh-CN" b="1" i="1">
                        <a:solidFill>
                          <a:prstClr val="black"/>
                        </a:solidFill>
                        <a:latin typeface="Cambria Math" panose="02040503050406030204" pitchFamily="18" charset="0"/>
                      </a:rPr>
                      <m:t>, </m:t>
                    </m:r>
                    <m:sSub>
                      <m:sSubPr>
                        <m:ctrlPr>
                          <a:rPr lang="en-US" altLang="zh-CN" sz="2000" b="1" i="1">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𝒚</m:t>
                        </m:r>
                      </m:e>
                      <m:sub>
                        <m:r>
                          <a:rPr lang="en-US" altLang="zh-CN" sz="2000" b="1" i="1" smtClean="0">
                            <a:solidFill>
                              <a:prstClr val="black"/>
                            </a:solidFill>
                            <a:latin typeface="Cambria Math" panose="02040503050406030204" pitchFamily="18" charset="0"/>
                          </a:rPr>
                          <m:t>𝟑</m:t>
                        </m:r>
                      </m:sub>
                    </m:sSub>
                    <m:r>
                      <a:rPr lang="en-US" altLang="zh-CN" sz="2000" b="1" i="1">
                        <a:solidFill>
                          <a:prstClr val="black"/>
                        </a:solidFill>
                        <a:latin typeface="Cambria Math" panose="02040503050406030204" pitchFamily="18" charset="0"/>
                        <a:ea typeface="Cambria Math" panose="02040503050406030204" pitchFamily="18" charset="0"/>
                      </a:rPr>
                      <m:t>−</m:t>
                    </m:r>
                    <m:sSub>
                      <m:sSubPr>
                        <m:ctrlPr>
                          <a:rPr lang="en-US" altLang="zh-CN" sz="2000" b="1" i="1">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𝒚</m:t>
                        </m:r>
                      </m:e>
                      <m:sub>
                        <m:r>
                          <a:rPr lang="en-US" altLang="zh-CN" sz="2000" b="1" i="1">
                            <a:solidFill>
                              <a:prstClr val="black"/>
                            </a:solidFill>
                            <a:latin typeface="Cambria Math" panose="02040503050406030204" pitchFamily="18" charset="0"/>
                          </a:rPr>
                          <m:t>𝟒</m:t>
                        </m:r>
                      </m:sub>
                    </m:sSub>
                    <m:r>
                      <a:rPr lang="en-US" altLang="zh-CN" sz="2000" b="1" i="1" smtClean="0">
                        <a:solidFill>
                          <a:prstClr val="black"/>
                        </a:solidFill>
                        <a:latin typeface="Cambria Math" panose="02040503050406030204" pitchFamily="18" charset="0"/>
                      </a:rPr>
                      <m:t>, </m:t>
                    </m:r>
                    <m:sSub>
                      <m:sSubPr>
                        <m:ctrlPr>
                          <a:rPr lang="en-US" altLang="zh-CN" sz="2000" b="1" i="1" smtClean="0">
                            <a:solidFill>
                              <a:prstClr val="black"/>
                            </a:solidFill>
                            <a:latin typeface="Cambria Math" panose="02040503050406030204" pitchFamily="18" charset="0"/>
                          </a:rPr>
                        </m:ctrlPr>
                      </m:sSubPr>
                      <m:e>
                        <m:r>
                          <a:rPr lang="en-US" altLang="zh-CN" sz="2000" b="1" i="1" smtClean="0">
                            <a:solidFill>
                              <a:prstClr val="black"/>
                            </a:solidFill>
                            <a:latin typeface="Cambria Math" panose="02040503050406030204" pitchFamily="18" charset="0"/>
                          </a:rPr>
                          <m:t>𝒚</m:t>
                        </m:r>
                      </m:e>
                      <m:sub>
                        <m:r>
                          <a:rPr lang="en-US" altLang="zh-CN" sz="2000" b="1" i="1" smtClean="0">
                            <a:solidFill>
                              <a:prstClr val="black"/>
                            </a:solidFill>
                            <a:latin typeface="Cambria Math" panose="02040503050406030204" pitchFamily="18" charset="0"/>
                          </a:rPr>
                          <m:t>𝟓</m:t>
                        </m:r>
                      </m:sub>
                    </m:sSub>
                  </m:oMath>
                </a14:m>
                <a:endParaRPr lang="en-US" altLang="zh-CN" sz="2800" dirty="0">
                  <a:solidFill>
                    <a:srgbClr val="C00000"/>
                  </a:solidFill>
                  <a:latin typeface="+mn-lt"/>
                </a:endParaRPr>
              </a:p>
            </p:txBody>
          </p:sp>
        </mc:Choice>
        <mc:Fallback xmlns="">
          <p:sp>
            <p:nvSpPr>
              <p:cNvPr id="1031" name="Content Placeholder 2"/>
              <p:cNvSpPr>
                <a:spLocks noRot="1" noChangeAspect="1" noMove="1" noResize="1" noEditPoints="1" noAdjustHandles="1" noChangeArrowheads="1" noChangeShapeType="1" noTextEdit="1"/>
              </p:cNvSpPr>
              <p:nvPr/>
            </p:nvSpPr>
            <p:spPr bwMode="auto">
              <a:xfrm>
                <a:off x="533400" y="1112842"/>
                <a:ext cx="10972800" cy="2534931"/>
              </a:xfrm>
              <a:prstGeom prst="rect">
                <a:avLst/>
              </a:prstGeom>
              <a:blipFill>
                <a:blip r:embed="rId4"/>
                <a:stretch>
                  <a:fillRect l="-1000" t="-5542"/>
                </a:stretch>
              </a:blipFill>
              <a:ln w="9525">
                <a:noFill/>
                <a:miter lim="800000"/>
                <a:headEnd/>
                <a:tailEnd/>
              </a:ln>
            </p:spPr>
            <p:txBody>
              <a:bodyPr/>
              <a:lstStyle/>
              <a:p>
                <a:r>
                  <a:rPr lang="zh-CN" altLang="en-US">
                    <a:noFill/>
                  </a:rPr>
                  <a:t> </a:t>
                </a:r>
              </a:p>
            </p:txBody>
          </p:sp>
        </mc:Fallback>
      </mc:AlternateContent>
      <p:sp>
        <p:nvSpPr>
          <p:cNvPr id="17" name="Slide Number Placeholder 16"/>
          <p:cNvSpPr>
            <a:spLocks noGrp="1"/>
          </p:cNvSpPr>
          <p:nvPr>
            <p:ph type="sldNum" sz="quarter" idx="12"/>
          </p:nvPr>
        </p:nvSpPr>
        <p:spPr>
          <a:xfrm>
            <a:off x="4673600" y="6320496"/>
            <a:ext cx="2844800" cy="365125"/>
          </a:xfrm>
        </p:spPr>
        <p:txBody>
          <a:bodyPr/>
          <a:lstStyle/>
          <a:p>
            <a:pPr>
              <a:defRPr/>
            </a:pPr>
            <a:fld id="{FB556ECF-D2A6-4FB2-B4A7-0B4583F05399}" type="slidenum">
              <a:rPr lang="en-US" altLang="zh-CN" smtClean="0"/>
              <a:pPr>
                <a:defRPr/>
              </a:pPr>
              <a:t>20</a:t>
            </a:fld>
            <a:endParaRPr lang="en-US" altLang="zh-CN"/>
          </a:p>
        </p:txBody>
      </p:sp>
      <p:sp>
        <p:nvSpPr>
          <p:cNvPr id="7" name="Rectangle 6">
            <a:extLst>
              <a:ext uri="{FF2B5EF4-FFF2-40B4-BE49-F238E27FC236}">
                <a16:creationId xmlns:a16="http://schemas.microsoft.com/office/drawing/2014/main" id="{3B632D5E-7A07-425D-A3B7-CD39CF4E5D36}"/>
              </a:ext>
            </a:extLst>
          </p:cNvPr>
          <p:cNvSpPr/>
          <p:nvPr/>
        </p:nvSpPr>
        <p:spPr>
          <a:xfrm>
            <a:off x="6324600" y="6241223"/>
            <a:ext cx="4572000" cy="369332"/>
          </a:xfrm>
          <a:prstGeom prst="rect">
            <a:avLst/>
          </a:prstGeom>
        </p:spPr>
        <p:txBody>
          <a:bodyPr>
            <a:spAutoFit/>
          </a:bodyPr>
          <a:lstStyle/>
          <a:p>
            <a:pPr algn="ctr"/>
            <a:r>
              <a:rPr lang="en-US" b="1" dirty="0">
                <a:solidFill>
                  <a:srgbClr val="000000"/>
                </a:solidFill>
                <a:latin typeface="Calibri" charset="0"/>
                <a:ea typeface="Calibri" charset="0"/>
                <a:cs typeface="Calibri" charset="0"/>
              </a:rPr>
              <a:t>Non-fiducial features</a:t>
            </a:r>
          </a:p>
        </p:txBody>
      </p:sp>
      <p:sp>
        <p:nvSpPr>
          <p:cNvPr id="11"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Biometric Extraction</a:t>
            </a:r>
            <a:endParaRPr lang="en-US" altLang="zh-CN" sz="4000" b="1" dirty="0">
              <a:solidFill>
                <a:srgbClr val="008000"/>
              </a:solidFill>
              <a:latin typeface="Calibri" charset="0"/>
              <a:ea typeface="Calibri" charset="0"/>
              <a:cs typeface="Calibri" charset="0"/>
            </a:endParaRPr>
          </a:p>
        </p:txBody>
      </p:sp>
      <p:sp>
        <p:nvSpPr>
          <p:cNvPr id="9" name="Rectangle 6">
            <a:extLst>
              <a:ext uri="{FF2B5EF4-FFF2-40B4-BE49-F238E27FC236}">
                <a16:creationId xmlns:a16="http://schemas.microsoft.com/office/drawing/2014/main" id="{3B632D5E-7A07-425D-A3B7-CD39CF4E5D36}"/>
              </a:ext>
            </a:extLst>
          </p:cNvPr>
          <p:cNvSpPr/>
          <p:nvPr/>
        </p:nvSpPr>
        <p:spPr>
          <a:xfrm>
            <a:off x="990600" y="6172200"/>
            <a:ext cx="4572000" cy="369332"/>
          </a:xfrm>
          <a:prstGeom prst="rect">
            <a:avLst/>
          </a:prstGeom>
        </p:spPr>
        <p:txBody>
          <a:bodyPr>
            <a:spAutoFit/>
          </a:bodyPr>
          <a:lstStyle/>
          <a:p>
            <a:pPr algn="ctr"/>
            <a:r>
              <a:rPr lang="en-US" b="1" dirty="0">
                <a:solidFill>
                  <a:srgbClr val="000000"/>
                </a:solidFill>
                <a:latin typeface="Calibri" charset="0"/>
                <a:ea typeface="Calibri" charset="0"/>
                <a:cs typeface="Calibri" charset="0"/>
              </a:rPr>
              <a:t>Systolic-diastolic features </a:t>
            </a:r>
            <a:endParaRPr lang="en-US" dirty="0">
              <a:latin typeface="Calibri" charset="0"/>
              <a:ea typeface="Calibri" charset="0"/>
              <a:cs typeface="Calibri" charset="0"/>
            </a:endParaRPr>
          </a:p>
        </p:txBody>
      </p:sp>
      <p:pic>
        <p:nvPicPr>
          <p:cNvPr id="2" name="图片 1"/>
          <p:cNvPicPr>
            <a:picLocks noChangeAspect="1"/>
          </p:cNvPicPr>
          <p:nvPr/>
        </p:nvPicPr>
        <p:blipFill rotWithShape="1">
          <a:blip r:embed="rId5"/>
          <a:srcRect l="-422" t="1321" r="50422" b="-1321"/>
          <a:stretch/>
        </p:blipFill>
        <p:spPr>
          <a:xfrm>
            <a:off x="1371600" y="3647773"/>
            <a:ext cx="3474244" cy="2593450"/>
          </a:xfrm>
          <a:prstGeom prst="rect">
            <a:avLst/>
          </a:prstGeom>
        </p:spPr>
      </p:pic>
      <p:pic>
        <p:nvPicPr>
          <p:cNvPr id="3" name="图片 2"/>
          <p:cNvPicPr>
            <a:picLocks noChangeAspect="1"/>
          </p:cNvPicPr>
          <p:nvPr/>
        </p:nvPicPr>
        <p:blipFill rotWithShape="1">
          <a:blip r:embed="rId5"/>
          <a:srcRect l="50000"/>
          <a:stretch/>
        </p:blipFill>
        <p:spPr>
          <a:xfrm>
            <a:off x="6629400" y="3594279"/>
            <a:ext cx="3657600" cy="2730321"/>
          </a:xfrm>
          <a:prstGeom prst="rect">
            <a:avLst/>
          </a:prstGeom>
        </p:spPr>
      </p:pic>
    </p:spTree>
    <p:custDataLst>
      <p:tags r:id="rId1"/>
    </p:custDataLst>
    <p:extLst>
      <p:ext uri="{BB962C8B-B14F-4D97-AF65-F5344CB8AC3E}">
        <p14:creationId xmlns:p14="http://schemas.microsoft.com/office/powerpoint/2010/main" val="1539853159"/>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755B691-EFF0-43D4-A7FB-81B9F8C4C7B1}"/>
              </a:ext>
            </a:extLst>
          </p:cNvPr>
          <p:cNvSpPr>
            <a:spLocks noGrp="1"/>
          </p:cNvSpPr>
          <p:nvPr>
            <p:ph type="sldNum" sz="quarter" idx="12"/>
          </p:nvPr>
        </p:nvSpPr>
        <p:spPr/>
        <p:txBody>
          <a:bodyPr/>
          <a:lstStyle/>
          <a:p>
            <a:pPr>
              <a:defRPr/>
            </a:pPr>
            <a:fld id="{FB556ECF-D2A6-4FB2-B4A7-0B4583F05399}" type="slidenum">
              <a:rPr lang="en-US" altLang="zh-CN" smtClean="0"/>
              <a:pPr>
                <a:defRPr/>
              </a:pPr>
              <a:t>21</a:t>
            </a:fld>
            <a:endParaRPr lang="en-US" altLang="zh-CN"/>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76D85BCF-B8B2-444E-9524-59F6C727020F}"/>
                  </a:ext>
                </a:extLst>
              </p:cNvPr>
              <p:cNvSpPr>
                <a:spLocks/>
              </p:cNvSpPr>
              <p:nvPr/>
            </p:nvSpPr>
            <p:spPr bwMode="auto">
              <a:xfrm>
                <a:off x="533400" y="1219200"/>
                <a:ext cx="11201400" cy="4419600"/>
              </a:xfrm>
              <a:prstGeom prst="rect">
                <a:avLst/>
              </a:prstGeom>
              <a:noFill/>
              <a:ln w="9525">
                <a:noFill/>
                <a:miter lim="800000"/>
                <a:headEnd/>
                <a:tailEnd/>
              </a:ln>
            </p:spPr>
            <p:txBody>
              <a:bodyPr/>
              <a:lstStyle/>
              <a:p>
                <a:pPr marL="342900" indent="-342900">
                  <a:spcBef>
                    <a:spcPct val="20000"/>
                  </a:spcBef>
                  <a:buClr>
                    <a:srgbClr val="339933"/>
                  </a:buClr>
                  <a:buFont typeface="Wingdings" pitchFamily="2" charset="2"/>
                  <a:buChar char="q"/>
                </a:pPr>
                <a:r>
                  <a:rPr lang="en-US" altLang="zh-CN" sz="2400" b="1" dirty="0" smtClean="0">
                    <a:latin typeface="+mn-lt"/>
                  </a:rPr>
                  <a:t>Feature transformation grounded on PCA</a:t>
                </a:r>
                <a:endParaRPr lang="en-US" altLang="zh-CN" sz="2400" b="1" dirty="0">
                  <a:latin typeface="+mn-lt"/>
                </a:endParaRPr>
              </a:p>
              <a:p>
                <a:pPr marL="800100" lvl="1" indent="-342900">
                  <a:spcBef>
                    <a:spcPct val="20000"/>
                  </a:spcBef>
                  <a:buClr>
                    <a:srgbClr val="339933"/>
                  </a:buClr>
                  <a:buFont typeface="Wingdings" pitchFamily="2" charset="2"/>
                  <a:buChar char="v"/>
                </a:pPr>
                <a:r>
                  <a:rPr lang="en-US" altLang="zh-CN" sz="2000" dirty="0" smtClean="0">
                    <a:latin typeface="+mn-lt"/>
                  </a:rPr>
                  <a:t>Applying </a:t>
                </a:r>
                <a:r>
                  <a:rPr lang="en-US" altLang="zh-CN" sz="2000" dirty="0" smtClean="0">
                    <a:solidFill>
                      <a:srgbClr val="C00000"/>
                    </a:solidFill>
                    <a:latin typeface="+mn-lt"/>
                  </a:rPr>
                  <a:t>singular value decomposition </a:t>
                </a:r>
                <a:r>
                  <a:rPr lang="en-US" altLang="zh-CN" sz="2000" dirty="0" smtClean="0">
                    <a:latin typeface="+mn-lt"/>
                  </a:rPr>
                  <a:t>to the cardiac biometrics and derive the principal components </a:t>
                </a:r>
                <a14:m>
                  <m:oMath xmlns:m="http://schemas.openxmlformats.org/officeDocument/2006/math">
                    <m:r>
                      <a:rPr lang="en-US" altLang="zh-CN" sz="2000" b="0" i="1" smtClean="0">
                        <a:latin typeface="Cambria Math" panose="02040503050406030204" pitchFamily="18" charset="0"/>
                      </a:rPr>
                      <m:t>𝑊</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𝑊</m:t>
                        </m:r>
                      </m:e>
                      <m:sub>
                        <m:r>
                          <a:rPr lang="en-US" altLang="zh-CN" sz="2000" b="0" i="1" smtClean="0">
                            <a:latin typeface="Cambria Math" panose="02040503050406030204" pitchFamily="18" charset="0"/>
                          </a:rPr>
                          <m:t>𝑝</m:t>
                        </m:r>
                      </m:sub>
                    </m:sSub>
                    <m:r>
                      <a:rPr lang="en-US" altLang="zh-CN" sz="2000" b="0" i="1" smtClean="0">
                        <a:latin typeface="Cambria Math" panose="02040503050406030204" pitchFamily="18" charset="0"/>
                      </a:rPr>
                      <m:t>}</m:t>
                    </m:r>
                  </m:oMath>
                </a14:m>
                <a:endParaRPr lang="en-US" altLang="zh-CN" sz="2000" dirty="0" smtClean="0">
                  <a:latin typeface="+mn-lt"/>
                </a:endParaRPr>
              </a:p>
              <a:p>
                <a:pPr marL="800100" lvl="1" indent="-342900">
                  <a:spcBef>
                    <a:spcPct val="20000"/>
                  </a:spcBef>
                  <a:buClr>
                    <a:srgbClr val="339933"/>
                  </a:buClr>
                  <a:buFont typeface="Wingdings" pitchFamily="2" charset="2"/>
                  <a:buChar char="v"/>
                </a:pPr>
                <a:r>
                  <a:rPr lang="en-US" altLang="zh-CN" sz="2000" dirty="0" smtClean="0">
                    <a:latin typeface="+mn-lt"/>
                  </a:rPr>
                  <a:t>Select the top k principal components with the largest normalized </a:t>
                </a:r>
                <a:r>
                  <a:rPr lang="en-US" altLang="zh-CN" sz="2000" dirty="0" smtClean="0">
                    <a:latin typeface="+mn-lt"/>
                  </a:rPr>
                  <a:t>variances</a:t>
                </a:r>
                <a:endParaRPr lang="en-US" altLang="zh-CN" sz="2000" b="0" dirty="0" smtClean="0">
                  <a:latin typeface="+mn-lt"/>
                </a:endParaRPr>
              </a:p>
              <a:p>
                <a:pPr marL="800100" lvl="1" indent="-342900">
                  <a:spcBef>
                    <a:spcPct val="20000"/>
                  </a:spcBef>
                  <a:buClr>
                    <a:srgbClr val="339933"/>
                  </a:buClr>
                  <a:buFont typeface="Wingdings" pitchFamily="2" charset="2"/>
                  <a:buChar char="v"/>
                </a:pPr>
                <a:r>
                  <a:rPr lang="en-US" altLang="zh-CN" sz="2000" dirty="0" smtClean="0">
                    <a:latin typeface="+mn-lt"/>
                  </a:rPr>
                  <a:t>Suppress </a:t>
                </a:r>
                <a:r>
                  <a:rPr lang="en-US" altLang="zh-CN" sz="2000" dirty="0" smtClean="0">
                    <a:latin typeface="+mn-lt"/>
                  </a:rPr>
                  <a:t>the small-scale variations of cardiac cycles</a:t>
                </a:r>
              </a:p>
              <a:p>
                <a:pPr lvl="1">
                  <a:spcBef>
                    <a:spcPct val="20000"/>
                  </a:spcBef>
                  <a:buClr>
                    <a:srgbClr val="339933"/>
                  </a:buClr>
                </a:pPr>
                <a:endParaRPr lang="en-US" altLang="zh-CN" dirty="0">
                  <a:latin typeface="+mn-lt"/>
                </a:endParaRPr>
              </a:p>
              <a:p>
                <a:pPr marL="342900" indent="-342900">
                  <a:spcBef>
                    <a:spcPct val="20000"/>
                  </a:spcBef>
                  <a:buClr>
                    <a:srgbClr val="339933"/>
                  </a:buClr>
                  <a:buFont typeface="Wingdings" pitchFamily="2" charset="2"/>
                  <a:buChar char="q"/>
                </a:pPr>
                <a:r>
                  <a:rPr lang="en-US" altLang="zh-CN" sz="2400" b="1" dirty="0" smtClean="0">
                    <a:latin typeface="+mn-lt"/>
                  </a:rPr>
                  <a:t>Profile matching</a:t>
                </a:r>
                <a:endParaRPr lang="en-US" altLang="zh-CN" sz="2400" b="1" dirty="0">
                  <a:latin typeface="+mn-lt"/>
                </a:endParaRPr>
              </a:p>
              <a:p>
                <a:pPr marL="800100" lvl="1" indent="-342900">
                  <a:spcBef>
                    <a:spcPct val="20000"/>
                  </a:spcBef>
                  <a:buClr>
                    <a:srgbClr val="339933"/>
                  </a:buClr>
                  <a:buFont typeface="Wingdings" pitchFamily="2" charset="2"/>
                  <a:buChar char="v"/>
                </a:pPr>
                <a:r>
                  <a:rPr lang="en-US" altLang="zh-CN" sz="2000" dirty="0" smtClean="0">
                    <a:latin typeface="+mn-lt"/>
                  </a:rPr>
                  <a:t>Use cardiac abstracts from </a:t>
                </a:r>
                <a:r>
                  <a:rPr lang="en-US" altLang="zh-CN" sz="2000" dirty="0" smtClean="0">
                    <a:solidFill>
                      <a:srgbClr val="C00000"/>
                    </a:solidFill>
                    <a:latin typeface="+mn-lt"/>
                  </a:rPr>
                  <a:t>70 cardiac cycles </a:t>
                </a:r>
                <a:r>
                  <a:rPr lang="en-US" altLang="zh-CN" sz="2000" dirty="0" smtClean="0">
                    <a:latin typeface="+mn-lt"/>
                  </a:rPr>
                  <a:t>as profile</a:t>
                </a:r>
                <a:endParaRPr lang="en-US" altLang="zh-CN" sz="2000" dirty="0">
                  <a:latin typeface="+mn-lt"/>
                </a:endParaRPr>
              </a:p>
              <a:p>
                <a:pPr marL="800100" lvl="1" indent="-342900">
                  <a:spcBef>
                    <a:spcPct val="20000"/>
                  </a:spcBef>
                  <a:buClr>
                    <a:srgbClr val="339933"/>
                  </a:buClr>
                  <a:buFont typeface="Wingdings" pitchFamily="2" charset="2"/>
                  <a:buChar char="v"/>
                </a:pPr>
                <a:r>
                  <a:rPr lang="en-US" sz="2000" dirty="0" smtClean="0">
                    <a:latin typeface="+mn-lt"/>
                  </a:rPr>
                  <a:t>Euclidean distance-based matching : </a:t>
                </a:r>
                <a14:m>
                  <m:oMath xmlns:m="http://schemas.openxmlformats.org/officeDocument/2006/math">
                    <m:r>
                      <a:rPr lang="en-US" sz="2000" b="0" i="1" smtClean="0">
                        <a:latin typeface="Cambria Math" panose="02040503050406030204" pitchFamily="18" charset="0"/>
                      </a:rPr>
                      <m:t>𝐷𝑖𝑠𝑡</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nary>
                          <m:naryPr>
                            <m:chr m:val="∑"/>
                            <m:limLoc m:val="subSup"/>
                            <m:ctrlPr>
                              <a:rPr lang="en-US" altLang="zh-CN" sz="2000" b="0" i="1" smtClean="0">
                                <a:latin typeface="Cambria Math" panose="02040503050406030204" pitchFamily="18" charset="0"/>
                              </a:rPr>
                            </m:ctrlPr>
                          </m:naryPr>
                          <m:sub>
                            <m:r>
                              <m:rPr>
                                <m:brk m:alnAt="25"/>
                              </m:rP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=1</m:t>
                            </m:r>
                          </m:sub>
                          <m:sup>
                            <m:r>
                              <a:rPr lang="en-US" altLang="zh-CN" sz="2000" b="0" i="1" smtClean="0">
                                <a:latin typeface="Cambria Math" panose="02040503050406030204" pitchFamily="18" charset="0"/>
                              </a:rPr>
                              <m:t>𝑛</m:t>
                            </m:r>
                          </m:sup>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𝑓</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𝑠</m:t>
                                </m:r>
                              </m:e>
                            </m:d>
                          </m:e>
                        </m:nary>
                      </m:num>
                      <m:den>
                        <m:r>
                          <a:rPr lang="en-US" altLang="zh-CN" sz="2000" b="0" i="1" smtClean="0">
                            <a:latin typeface="Cambria Math" panose="02040503050406030204" pitchFamily="18" charset="0"/>
                          </a:rPr>
                          <m:t>𝑛</m:t>
                        </m:r>
                      </m:den>
                    </m:f>
                  </m:oMath>
                </a14:m>
                <a:endParaRPr lang="en-US" altLang="zh-CN" sz="2400" dirty="0"/>
              </a:p>
              <a:p>
                <a:pPr marL="342900" indent="-342900">
                  <a:spcBef>
                    <a:spcPct val="20000"/>
                  </a:spcBef>
                  <a:buClr>
                    <a:srgbClr val="339933"/>
                  </a:buClr>
                </a:pPr>
                <a:endParaRPr lang="en-US" altLang="zh-CN" sz="2400" dirty="0"/>
              </a:p>
              <a:p>
                <a:pPr marL="342900" indent="-342900">
                  <a:spcBef>
                    <a:spcPct val="20000"/>
                  </a:spcBef>
                  <a:buClr>
                    <a:srgbClr val="339933"/>
                  </a:buClr>
                </a:pPr>
                <a:endParaRPr lang="en-US" altLang="zh-CN" sz="2400" dirty="0"/>
              </a:p>
            </p:txBody>
          </p:sp>
        </mc:Choice>
        <mc:Fallback>
          <p:sp>
            <p:nvSpPr>
              <p:cNvPr id="4" name="Content Placeholder 2">
                <a:extLst>
                  <a:ext uri="{FF2B5EF4-FFF2-40B4-BE49-F238E27FC236}">
                    <a16:creationId xmlns:a16="http://schemas.microsoft.com/office/drawing/2014/main" id="{76D85BCF-B8B2-444E-9524-59F6C727020F}"/>
                  </a:ext>
                </a:extLst>
              </p:cNvPr>
              <p:cNvSpPr>
                <a:spLocks noRot="1" noChangeAspect="1" noMove="1" noResize="1" noEditPoints="1" noAdjustHandles="1" noChangeArrowheads="1" noChangeShapeType="1" noTextEdit="1"/>
              </p:cNvSpPr>
              <p:nvPr/>
            </p:nvSpPr>
            <p:spPr bwMode="auto">
              <a:xfrm>
                <a:off x="533400" y="1219200"/>
                <a:ext cx="11201400" cy="4419600"/>
              </a:xfrm>
              <a:prstGeom prst="rect">
                <a:avLst/>
              </a:prstGeom>
              <a:blipFill>
                <a:blip r:embed="rId3"/>
                <a:stretch>
                  <a:fillRect l="-762" t="-1103"/>
                </a:stretch>
              </a:blipFill>
              <a:ln w="9525">
                <a:noFill/>
                <a:miter lim="800000"/>
                <a:headEnd/>
                <a:tailEnd/>
              </a:ln>
            </p:spPr>
            <p:txBody>
              <a:bodyPr/>
              <a:lstStyle/>
              <a:p>
                <a:r>
                  <a:rPr lang="zh-CN" altLang="en-US">
                    <a:noFill/>
                  </a:rPr>
                  <a:t> </a:t>
                </a:r>
              </a:p>
            </p:txBody>
          </p:sp>
        </mc:Fallback>
      </mc:AlternateContent>
      <p:sp>
        <p:nvSpPr>
          <p:cNvPr id="8"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User Verification Model</a:t>
            </a:r>
            <a:endParaRPr lang="en-US" altLang="zh-CN" sz="4000" b="1" dirty="0">
              <a:solidFill>
                <a:srgbClr val="008000"/>
              </a:solidFill>
              <a:latin typeface="Calibri" charset="0"/>
              <a:ea typeface="Calibri" charset="0"/>
              <a:cs typeface="Calibri" charset="0"/>
            </a:endParaRPr>
          </a:p>
        </p:txBody>
      </p:sp>
    </p:spTree>
    <p:extLst>
      <p:ext uri="{BB962C8B-B14F-4D97-AF65-F5344CB8AC3E}">
        <p14:creationId xmlns:p14="http://schemas.microsoft.com/office/powerpoint/2010/main" val="3410180709"/>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31" name="Content Placeholder 2"/>
          <p:cNvSpPr>
            <a:spLocks/>
          </p:cNvSpPr>
          <p:nvPr/>
        </p:nvSpPr>
        <p:spPr bwMode="auto">
          <a:xfrm>
            <a:off x="533399" y="1112842"/>
            <a:ext cx="5971117" cy="5243513"/>
          </a:xfrm>
          <a:prstGeom prst="rect">
            <a:avLst/>
          </a:prstGeom>
          <a:noFill/>
          <a:ln w="9525">
            <a:noFill/>
            <a:miter lim="800000"/>
            <a:headEnd/>
            <a:tailEnd/>
          </a:ln>
        </p:spPr>
        <p:txBody>
          <a:bodyPr/>
          <a:lstStyle/>
          <a:p>
            <a:pPr marL="342900" indent="-342900">
              <a:lnSpc>
                <a:spcPct val="120000"/>
              </a:lnSpc>
              <a:spcBef>
                <a:spcPct val="20000"/>
              </a:spcBef>
              <a:buClr>
                <a:srgbClr val="339933"/>
              </a:buClr>
              <a:buFont typeface="Wingdings" pitchFamily="2" charset="2"/>
              <a:buChar char="q"/>
            </a:pPr>
            <a:r>
              <a:rPr lang="en-US" altLang="zh-CN" sz="2800" b="1" dirty="0" smtClean="0">
                <a:latin typeface="+mn-lt"/>
              </a:rPr>
              <a:t>Device</a:t>
            </a:r>
          </a:p>
          <a:p>
            <a:pPr marL="800100" lvl="1" indent="-342900">
              <a:spcBef>
                <a:spcPct val="20000"/>
              </a:spcBef>
              <a:buClr>
                <a:srgbClr val="339933"/>
              </a:buClr>
              <a:buFont typeface="Wingdings" pitchFamily="2" charset="2"/>
              <a:buChar char="v"/>
            </a:pPr>
            <a:r>
              <a:rPr lang="en-US" altLang="en-US" sz="2400" dirty="0" smtClean="0">
                <a:latin typeface="+mn-lt"/>
              </a:rPr>
              <a:t>Device : Apple iPhone 7</a:t>
            </a:r>
          </a:p>
          <a:p>
            <a:pPr marL="800100" lvl="1" indent="-342900">
              <a:spcBef>
                <a:spcPct val="20000"/>
              </a:spcBef>
              <a:buClr>
                <a:srgbClr val="339933"/>
              </a:buClr>
              <a:buFont typeface="Wingdings" pitchFamily="2" charset="2"/>
              <a:buChar char="v"/>
            </a:pPr>
            <a:r>
              <a:rPr lang="en-US" altLang="zh-CN" sz="2400" dirty="0" smtClean="0">
                <a:latin typeface="+mn-lt"/>
              </a:rPr>
              <a:t>Built-in rear camera</a:t>
            </a:r>
            <a:endParaRPr lang="en-US" altLang="zh-CN" sz="2400" dirty="0">
              <a:latin typeface="+mn-lt"/>
            </a:endParaRPr>
          </a:p>
          <a:p>
            <a:pPr marL="342900" indent="-342900">
              <a:lnSpc>
                <a:spcPct val="120000"/>
              </a:lnSpc>
              <a:spcBef>
                <a:spcPct val="20000"/>
              </a:spcBef>
              <a:buClr>
                <a:srgbClr val="339933"/>
              </a:buClr>
              <a:buFont typeface="Wingdings" pitchFamily="2" charset="2"/>
              <a:buChar char="q"/>
            </a:pPr>
            <a:r>
              <a:rPr lang="en-US" altLang="zh-CN" sz="2800" b="1" dirty="0" smtClean="0">
                <a:latin typeface="+mn-lt"/>
              </a:rPr>
              <a:t>Main cardiac dataset</a:t>
            </a:r>
            <a:endParaRPr lang="en-US" altLang="zh-CN" sz="2800" b="1" dirty="0">
              <a:latin typeface="+mn-lt"/>
            </a:endParaRPr>
          </a:p>
          <a:p>
            <a:pPr marL="800100" lvl="1" indent="-342900">
              <a:spcBef>
                <a:spcPct val="20000"/>
              </a:spcBef>
              <a:buClr>
                <a:srgbClr val="339933"/>
              </a:buClr>
              <a:buFont typeface="Wingdings" pitchFamily="2" charset="2"/>
              <a:buChar char="v"/>
            </a:pPr>
            <a:r>
              <a:rPr lang="en-US" sz="2400" dirty="0" smtClean="0">
                <a:latin typeface="+mn-lt"/>
              </a:rPr>
              <a:t>25 participants</a:t>
            </a:r>
          </a:p>
          <a:p>
            <a:pPr marL="800100" lvl="1" indent="-342900">
              <a:spcBef>
                <a:spcPct val="20000"/>
              </a:spcBef>
              <a:buClr>
                <a:srgbClr val="339933"/>
              </a:buClr>
              <a:buFont typeface="Wingdings" pitchFamily="2" charset="2"/>
              <a:buChar char="v"/>
            </a:pPr>
            <a:r>
              <a:rPr lang="en-US" sz="2400" dirty="0" smtClean="0">
                <a:latin typeface="+mn-lt"/>
              </a:rPr>
              <a:t>5,583 cardiac cycle samples</a:t>
            </a:r>
            <a:endParaRPr lang="en-US" sz="2800" dirty="0" smtClean="0">
              <a:solidFill>
                <a:srgbClr val="FF0000"/>
              </a:solidFill>
              <a:latin typeface="+mn-lt"/>
            </a:endParaRPr>
          </a:p>
          <a:p>
            <a:pPr marL="342900" indent="-342900">
              <a:lnSpc>
                <a:spcPct val="120000"/>
              </a:lnSpc>
              <a:spcBef>
                <a:spcPct val="20000"/>
              </a:spcBef>
              <a:buClr>
                <a:srgbClr val="339933"/>
              </a:buClr>
              <a:buFont typeface="Wingdings" pitchFamily="2" charset="2"/>
              <a:buChar char="q"/>
            </a:pPr>
            <a:r>
              <a:rPr lang="en-US" altLang="zh-CN" sz="2400" b="1" dirty="0" smtClean="0"/>
              <a:t>Datasets of impacting factors</a:t>
            </a:r>
          </a:p>
          <a:p>
            <a:pPr marL="800100" lvl="1" indent="-342900">
              <a:spcBef>
                <a:spcPct val="20000"/>
              </a:spcBef>
              <a:buClr>
                <a:srgbClr val="339933"/>
              </a:buClr>
              <a:buFont typeface="Wingdings" panose="05000000000000000000" pitchFamily="2" charset="2"/>
              <a:buChar char=""/>
            </a:pPr>
            <a:r>
              <a:rPr lang="en-US" sz="2000" dirty="0" smtClean="0"/>
              <a:t>Biometric permanence</a:t>
            </a:r>
          </a:p>
          <a:p>
            <a:pPr marL="800100" lvl="1" indent="-342900">
              <a:spcBef>
                <a:spcPct val="20000"/>
              </a:spcBef>
              <a:buClr>
                <a:srgbClr val="339933"/>
              </a:buClr>
              <a:buFont typeface="Wingdings" panose="05000000000000000000" pitchFamily="2" charset="2"/>
              <a:buChar char=""/>
            </a:pPr>
            <a:r>
              <a:rPr lang="en-US" sz="2000" dirty="0" smtClean="0"/>
              <a:t>Emotion state</a:t>
            </a:r>
          </a:p>
          <a:p>
            <a:pPr marL="800100" lvl="1" indent="-342900">
              <a:spcBef>
                <a:spcPct val="20000"/>
              </a:spcBef>
              <a:buClr>
                <a:srgbClr val="339933"/>
              </a:buClr>
              <a:buFont typeface="Wingdings" panose="05000000000000000000" pitchFamily="2" charset="2"/>
              <a:buChar char=""/>
            </a:pPr>
            <a:r>
              <a:rPr lang="en-US" sz="2000" dirty="0" smtClean="0"/>
              <a:t>Different fingers</a:t>
            </a:r>
          </a:p>
          <a:p>
            <a:pPr marL="800100" lvl="1" indent="-342900">
              <a:spcBef>
                <a:spcPct val="20000"/>
              </a:spcBef>
              <a:buClr>
                <a:srgbClr val="339933"/>
              </a:buClr>
              <a:buFont typeface="Wingdings" panose="05000000000000000000" pitchFamily="2" charset="2"/>
              <a:buChar char=""/>
            </a:pPr>
            <a:r>
              <a:rPr lang="en-US" sz="2000" dirty="0" smtClean="0"/>
              <a:t>Fingerprint pressing positions</a:t>
            </a:r>
          </a:p>
          <a:p>
            <a:pPr marL="342900" indent="-342900">
              <a:spcBef>
                <a:spcPct val="20000"/>
              </a:spcBef>
              <a:buClr>
                <a:srgbClr val="339933"/>
              </a:buClr>
              <a:buFont typeface="Wingdings" charset="2"/>
              <a:buChar char="q"/>
            </a:pPr>
            <a:endParaRPr lang="en-US" sz="2800" dirty="0" smtClean="0">
              <a:latin typeface="+mn-lt"/>
            </a:endParaRPr>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22</a:t>
            </a:fld>
            <a:endParaRPr lang="en-US" altLang="zh-CN" dirty="0"/>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sz="4000" b="1" dirty="0">
                <a:solidFill>
                  <a:srgbClr val="008000"/>
                </a:solidFill>
                <a:latin typeface="Calibri" charset="0"/>
                <a:ea typeface="Calibri" charset="0"/>
                <a:cs typeface="Calibri" charset="0"/>
              </a:rPr>
              <a:t>Experimental </a:t>
            </a:r>
            <a:r>
              <a:rPr lang="en-US" sz="4000" b="1" dirty="0" smtClean="0">
                <a:solidFill>
                  <a:srgbClr val="008000"/>
                </a:solidFill>
                <a:latin typeface="Calibri" charset="0"/>
                <a:ea typeface="Calibri" charset="0"/>
                <a:cs typeface="Calibri" charset="0"/>
              </a:rPr>
              <a:t>Setup</a:t>
            </a:r>
            <a:endParaRPr lang="en-US" sz="4000" b="1" dirty="0">
              <a:solidFill>
                <a:srgbClr val="008000"/>
              </a:solidFill>
              <a:latin typeface="Calibri" charset="0"/>
              <a:ea typeface="Calibri" charset="0"/>
              <a:cs typeface="Calibri" charset="0"/>
            </a:endParaRPr>
          </a:p>
        </p:txBody>
      </p:sp>
      <p:pic>
        <p:nvPicPr>
          <p:cNvPr id="2" name="图片 1"/>
          <p:cNvPicPr>
            <a:picLocks noChangeAspect="1"/>
          </p:cNvPicPr>
          <p:nvPr/>
        </p:nvPicPr>
        <p:blipFill>
          <a:blip r:embed="rId4"/>
          <a:stretch>
            <a:fillRect/>
          </a:stretch>
        </p:blipFill>
        <p:spPr>
          <a:xfrm>
            <a:off x="7315200" y="1110191"/>
            <a:ext cx="3348318" cy="2346583"/>
          </a:xfrm>
          <a:prstGeom prst="rect">
            <a:avLst/>
          </a:prstGeom>
        </p:spPr>
      </p:pic>
      <p:pic>
        <p:nvPicPr>
          <p:cNvPr id="5" name="图片 4"/>
          <p:cNvPicPr>
            <a:picLocks noChangeAspect="1"/>
          </p:cNvPicPr>
          <p:nvPr/>
        </p:nvPicPr>
        <p:blipFill>
          <a:blip r:embed="rId5"/>
          <a:stretch>
            <a:fillRect/>
          </a:stretch>
        </p:blipFill>
        <p:spPr>
          <a:xfrm>
            <a:off x="7315200" y="3715488"/>
            <a:ext cx="3348318" cy="2807598"/>
          </a:xfrm>
          <a:prstGeom prst="rect">
            <a:avLst/>
          </a:prstGeom>
        </p:spPr>
      </p:pic>
    </p:spTree>
    <p:custDataLst>
      <p:tags r:id="rId1"/>
    </p:custDataLst>
    <p:extLst>
      <p:ext uri="{BB962C8B-B14F-4D97-AF65-F5344CB8AC3E}">
        <p14:creationId xmlns:p14="http://schemas.microsoft.com/office/powerpoint/2010/main" val="128117717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031" name="Content Placeholder 2"/>
          <p:cNvSpPr>
            <a:spLocks/>
          </p:cNvSpPr>
          <p:nvPr/>
        </p:nvSpPr>
        <p:spPr bwMode="auto">
          <a:xfrm>
            <a:off x="1905000" y="1112842"/>
            <a:ext cx="8763000" cy="4602163"/>
          </a:xfrm>
          <a:prstGeom prst="rect">
            <a:avLst/>
          </a:prstGeom>
          <a:noFill/>
          <a:ln w="9525">
            <a:noFill/>
            <a:miter lim="800000"/>
            <a:headEnd/>
            <a:tailEnd/>
          </a:ln>
        </p:spPr>
        <p:txBody>
          <a:bodyPr/>
          <a:lstStyle/>
          <a:p>
            <a:pPr marL="342900" indent="-342900">
              <a:spcBef>
                <a:spcPct val="20000"/>
              </a:spcBef>
              <a:buClr>
                <a:srgbClr val="339933"/>
              </a:buClr>
            </a:pPr>
            <a:r>
              <a:rPr lang="en-US" sz="2000" dirty="0"/>
              <a:t/>
            </a:r>
            <a:br>
              <a:rPr lang="en-US" sz="2000" dirty="0"/>
            </a:br>
            <a:endParaRPr lang="en-US" altLang="zh-CN" sz="2000" dirty="0">
              <a:latin typeface="+mn-lt"/>
            </a:endParaRPr>
          </a:p>
          <a:p>
            <a:pPr marL="800100" lvl="1" indent="-342900">
              <a:spcBef>
                <a:spcPct val="20000"/>
              </a:spcBef>
              <a:buClr>
                <a:srgbClr val="339933"/>
              </a:buClr>
            </a:pPr>
            <a:endParaRPr lang="en-US" altLang="zh-CN" sz="2000" dirty="0">
              <a:latin typeface="+mn-lt"/>
            </a:endParaRPr>
          </a:p>
          <a:p>
            <a:pPr marL="800100" lvl="1" indent="-342900">
              <a:spcBef>
                <a:spcPct val="20000"/>
              </a:spcBef>
              <a:buClr>
                <a:srgbClr val="339933"/>
              </a:buClr>
            </a:pPr>
            <a:r>
              <a:rPr lang="en-US" altLang="zh-CN" sz="2000" dirty="0">
                <a:latin typeface="+mn-lt"/>
              </a:rPr>
              <a:t/>
            </a:r>
            <a:br>
              <a:rPr lang="en-US" altLang="zh-CN" sz="2000" dirty="0">
                <a:latin typeface="+mn-lt"/>
              </a:rPr>
            </a:br>
            <a:r>
              <a:rPr lang="en-US" sz="2400" dirty="0"/>
              <a:t/>
            </a:r>
            <a:br>
              <a:rPr lang="en-US" sz="2400" dirty="0"/>
            </a:br>
            <a:r>
              <a:rPr lang="en-US" sz="2400" dirty="0"/>
              <a:t/>
            </a:r>
            <a:br>
              <a:rPr lang="en-US" sz="2400" dirty="0"/>
            </a:br>
            <a:r>
              <a:rPr lang="en-US" sz="2400" dirty="0"/>
              <a:t/>
            </a:r>
            <a:br>
              <a:rPr lang="en-US" sz="2400" dirty="0"/>
            </a:br>
            <a:r>
              <a:rPr lang="en-US" sz="2400" dirty="0"/>
              <a:t> </a:t>
            </a:r>
            <a:br>
              <a:rPr lang="en-US" sz="2400" dirty="0"/>
            </a:br>
            <a:r>
              <a:rPr lang="en-US" sz="2400" dirty="0"/>
              <a:t/>
            </a:r>
            <a:br>
              <a:rPr lang="en-US" sz="2400" dirty="0"/>
            </a:br>
            <a:r>
              <a:rPr lang="en-US" sz="2400" dirty="0"/>
              <a:t> </a:t>
            </a:r>
            <a:br>
              <a:rPr lang="en-US" sz="2400" dirty="0"/>
            </a:br>
            <a:r>
              <a:rPr lang="en-US" sz="2400" dirty="0"/>
              <a:t/>
            </a:r>
            <a:br>
              <a:rPr lang="en-US" sz="2400" dirty="0"/>
            </a:br>
            <a:r>
              <a:rPr lang="en-US" sz="2400" dirty="0"/>
              <a:t> </a:t>
            </a:r>
            <a:br>
              <a:rPr lang="en-US" sz="2400" dirty="0"/>
            </a:br>
            <a:endParaRPr lang="en-US" altLang="zh-CN" sz="2400" dirty="0">
              <a:solidFill>
                <a:srgbClr val="FF0000"/>
              </a:solidFill>
              <a:latin typeface="+mn-lt"/>
            </a:endParaRPr>
          </a:p>
          <a:p>
            <a:pPr marL="342900" indent="-342900">
              <a:spcBef>
                <a:spcPct val="20000"/>
              </a:spcBef>
              <a:buClr>
                <a:srgbClr val="339933"/>
              </a:buClr>
            </a:pPr>
            <a:endParaRPr lang="en-US" altLang="zh-CN" sz="2400" dirty="0"/>
          </a:p>
          <a:p>
            <a:pPr marL="342900" indent="-342900">
              <a:spcBef>
                <a:spcPct val="20000"/>
              </a:spcBef>
              <a:buClr>
                <a:srgbClr val="339933"/>
              </a:buClr>
            </a:pPr>
            <a:endParaRPr lang="en-US" altLang="zh-CN" sz="2400" dirty="0"/>
          </a:p>
          <a:p>
            <a:pPr marL="342900" indent="-342900">
              <a:spcBef>
                <a:spcPct val="20000"/>
              </a:spcBef>
              <a:buClr>
                <a:srgbClr val="339933"/>
              </a:buClr>
            </a:pPr>
            <a:endParaRPr lang="en-US" altLang="zh-CN" sz="2400" dirty="0"/>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23</a:t>
            </a:fld>
            <a:endParaRPr lang="en-US" altLang="zh-CN" dirty="0"/>
          </a:p>
        </p:txBody>
      </p:sp>
      <p:sp>
        <p:nvSpPr>
          <p:cNvPr id="9" name="TextBox 10">
            <a:extLst>
              <a:ext uri="{FF2B5EF4-FFF2-40B4-BE49-F238E27FC236}">
                <a16:creationId xmlns:a16="http://schemas.microsoft.com/office/drawing/2014/main" id="{6566E6EA-ED88-4DE6-BE92-263BF026AE71}"/>
              </a:ext>
            </a:extLst>
          </p:cNvPr>
          <p:cNvSpPr txBox="1"/>
          <p:nvPr/>
        </p:nvSpPr>
        <p:spPr>
          <a:xfrm>
            <a:off x="533400" y="4437113"/>
            <a:ext cx="11277600" cy="1392369"/>
          </a:xfrm>
          <a:prstGeom prst="rect">
            <a:avLst/>
          </a:prstGeom>
          <a:noFill/>
        </p:spPr>
        <p:txBody>
          <a:bodyPr wrap="square" rtlCol="0">
            <a:spAutoFit/>
          </a:bodyPr>
          <a:lstStyle/>
          <a:p>
            <a:pPr>
              <a:lnSpc>
                <a:spcPct val="120000"/>
              </a:lnSpc>
              <a:buFont typeface="Wingdings" pitchFamily="2" charset="2"/>
              <a:buChar char="v"/>
            </a:pPr>
            <a:r>
              <a:rPr lang="zh-CN" altLang="en-US" sz="2400" dirty="0">
                <a:latin typeface="+mn-lt"/>
              </a:rPr>
              <a:t> </a:t>
            </a:r>
            <a:r>
              <a:rPr lang="en-US" altLang="zh-CN" sz="2400" dirty="0">
                <a:latin typeface="Arial" panose="020B0604020202020204" pitchFamily="34" charset="0"/>
                <a:cs typeface="Arial" panose="020B0604020202020204" pitchFamily="34" charset="0"/>
              </a:rPr>
              <a:t>Over</a:t>
            </a:r>
            <a:r>
              <a:rPr lang="zh-CN" altLang="en-US" sz="2400" dirty="0">
                <a:latin typeface="Arial" panose="020B0604020202020204" pitchFamily="34" charset="0"/>
                <a:cs typeface="Arial" panose="020B0604020202020204" pitchFamily="34" charset="0"/>
              </a:rPr>
              <a:t> </a:t>
            </a:r>
            <a:r>
              <a:rPr lang="en-US" altLang="zh-CN" sz="2400" b="1" dirty="0" smtClean="0">
                <a:solidFill>
                  <a:srgbClr val="3399FF"/>
                </a:solidFill>
                <a:latin typeface="Arial" panose="020B0604020202020204" pitchFamily="34" charset="0"/>
                <a:cs typeface="Arial" panose="020B0604020202020204" pitchFamily="34" charset="0"/>
              </a:rPr>
              <a:t>0.958</a:t>
            </a:r>
            <a:r>
              <a:rPr lang="en-US" sz="2400" b="1" dirty="0" smtClean="0">
                <a:solidFill>
                  <a:srgbClr val="3399FF"/>
                </a:solidFill>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AUC for verification with only </a:t>
            </a:r>
            <a:r>
              <a:rPr lang="en-US" sz="2400" u="sng" dirty="0" smtClean="0">
                <a:latin typeface="Arial" panose="020B0604020202020204" pitchFamily="34" charset="0"/>
                <a:cs typeface="Arial" panose="020B0604020202020204" pitchFamily="34" charset="0"/>
              </a:rPr>
              <a:t>1 cardiac cycle</a:t>
            </a:r>
          </a:p>
          <a:p>
            <a:pPr>
              <a:lnSpc>
                <a:spcPct val="120000"/>
              </a:lnSpc>
              <a:buFont typeface="Wingdings" pitchFamily="2" charset="2"/>
              <a:buChar char="v"/>
            </a:pPr>
            <a:r>
              <a:rPr lang="en-US" sz="2400" dirty="0" smtClean="0">
                <a:latin typeface="Arial" panose="020B0604020202020204" pitchFamily="34" charset="0"/>
                <a:cs typeface="Arial" panose="020B0604020202020204" pitchFamily="34" charset="0"/>
              </a:rPr>
              <a:t> Average balance accuracy (BAC) </a:t>
            </a:r>
            <a:r>
              <a:rPr lang="en-US" sz="2400" dirty="0">
                <a:latin typeface="Arial" panose="020B0604020202020204" pitchFamily="34" charset="0"/>
                <a:cs typeface="Arial" panose="020B0604020202020204" pitchFamily="34" charset="0"/>
              </a:rPr>
              <a:t>of </a:t>
            </a:r>
            <a:r>
              <a:rPr lang="en-US" sz="2400" b="1" dirty="0" smtClean="0">
                <a:solidFill>
                  <a:srgbClr val="3399FF"/>
                </a:solidFill>
                <a:latin typeface="Arial" panose="020B0604020202020204" pitchFamily="34" charset="0"/>
                <a:cs typeface="Arial" panose="020B0604020202020204" pitchFamily="34" charset="0"/>
              </a:rPr>
              <a:t>95.5%, 97.8% </a:t>
            </a:r>
            <a:r>
              <a:rPr lang="en-US" sz="2400" dirty="0" smtClean="0">
                <a:latin typeface="Arial" panose="020B0604020202020204" pitchFamily="34" charset="0"/>
                <a:cs typeface="Arial" panose="020B0604020202020204" pitchFamily="34" charset="0"/>
              </a:rPr>
              <a:t>and</a:t>
            </a:r>
            <a:r>
              <a:rPr lang="en-US" sz="2400" b="1" dirty="0" smtClean="0">
                <a:solidFill>
                  <a:srgbClr val="3399FF"/>
                </a:solidFill>
                <a:latin typeface="Arial" panose="020B0604020202020204" pitchFamily="34" charset="0"/>
                <a:cs typeface="Arial" panose="020B0604020202020204" pitchFamily="34" charset="0"/>
              </a:rPr>
              <a:t> 98.6% </a:t>
            </a:r>
            <a:r>
              <a:rPr lang="en-US" sz="2400" dirty="0" smtClean="0">
                <a:latin typeface="Arial" panose="020B0604020202020204" pitchFamily="34" charset="0"/>
                <a:cs typeface="Arial" panose="020B0604020202020204" pitchFamily="34" charset="0"/>
              </a:rPr>
              <a:t>for </a:t>
            </a:r>
            <a:r>
              <a:rPr lang="en-US" sz="2400" u="sng" dirty="0" smtClean="0">
                <a:latin typeface="Arial" panose="020B0604020202020204" pitchFamily="34" charset="0"/>
                <a:cs typeface="Arial" panose="020B0604020202020204" pitchFamily="34" charset="0"/>
              </a:rPr>
              <a:t>1cycle, 3 cycles, and 5 cycles</a:t>
            </a:r>
            <a:endParaRPr lang="en-US" sz="2400" u="sng" dirty="0">
              <a:latin typeface="Arial" panose="020B0604020202020204" pitchFamily="34" charset="0"/>
              <a:cs typeface="Arial" panose="020B0604020202020204" pitchFamily="34" charset="0"/>
            </a:endParaRPr>
          </a:p>
        </p:txBody>
      </p:sp>
      <p:sp>
        <p:nvSpPr>
          <p:cNvPr id="10"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sz="4000" b="1" dirty="0" smtClean="0">
                <a:solidFill>
                  <a:srgbClr val="008000"/>
                </a:solidFill>
                <a:latin typeface="Calibri" charset="0"/>
                <a:ea typeface="Calibri" charset="0"/>
                <a:cs typeface="Calibri" charset="0"/>
              </a:rPr>
              <a:t>Performance of User </a:t>
            </a:r>
            <a:r>
              <a:rPr lang="en-US" altLang="zh-CN" sz="4000" b="1" dirty="0" smtClean="0">
                <a:solidFill>
                  <a:srgbClr val="008000"/>
                </a:solidFill>
                <a:latin typeface="Calibri" charset="0"/>
                <a:ea typeface="Calibri" charset="0"/>
                <a:cs typeface="Calibri" charset="0"/>
              </a:rPr>
              <a:t>verification</a:t>
            </a:r>
            <a:endParaRPr lang="en-US" sz="4000" b="1" dirty="0">
              <a:solidFill>
                <a:srgbClr val="008000"/>
              </a:solidFill>
              <a:latin typeface="Calibri" charset="0"/>
              <a:ea typeface="Calibri" charset="0"/>
              <a:cs typeface="Calibri" charset="0"/>
            </a:endParaRPr>
          </a:p>
        </p:txBody>
      </p:sp>
      <p:pic>
        <p:nvPicPr>
          <p:cNvPr id="4" name="图片 3"/>
          <p:cNvPicPr>
            <a:picLocks noChangeAspect="1"/>
          </p:cNvPicPr>
          <p:nvPr/>
        </p:nvPicPr>
        <p:blipFill>
          <a:blip r:embed="rId4"/>
          <a:stretch>
            <a:fillRect/>
          </a:stretch>
        </p:blipFill>
        <p:spPr>
          <a:xfrm>
            <a:off x="770279" y="1126288"/>
            <a:ext cx="3903321" cy="3011735"/>
          </a:xfrm>
          <a:prstGeom prst="rect">
            <a:avLst/>
          </a:prstGeom>
        </p:spPr>
      </p:pic>
      <p:pic>
        <p:nvPicPr>
          <p:cNvPr id="5" name="图片 4"/>
          <p:cNvPicPr>
            <a:picLocks noChangeAspect="1"/>
          </p:cNvPicPr>
          <p:nvPr/>
        </p:nvPicPr>
        <p:blipFill>
          <a:blip r:embed="rId5"/>
          <a:stretch>
            <a:fillRect/>
          </a:stretch>
        </p:blipFill>
        <p:spPr>
          <a:xfrm>
            <a:off x="5001871" y="1298655"/>
            <a:ext cx="6800850" cy="2667000"/>
          </a:xfrm>
          <a:prstGeom prst="rect">
            <a:avLst/>
          </a:prstGeom>
        </p:spPr>
      </p:pic>
    </p:spTree>
    <p:custDataLst>
      <p:tags r:id="rId1"/>
    </p:custDataLst>
    <p:extLst>
      <p:ext uri="{BB962C8B-B14F-4D97-AF65-F5344CB8AC3E}">
        <p14:creationId xmlns:p14="http://schemas.microsoft.com/office/powerpoint/2010/main" val="865256236"/>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24</a:t>
            </a:fld>
            <a:endParaRPr lang="en-US" altLang="zh-CN"/>
          </a:p>
        </p:txBody>
      </p:sp>
      <p:sp>
        <p:nvSpPr>
          <p:cNvPr id="8" name="TextBox 10">
            <a:extLst>
              <a:ext uri="{FF2B5EF4-FFF2-40B4-BE49-F238E27FC236}">
                <a16:creationId xmlns:a16="http://schemas.microsoft.com/office/drawing/2014/main" id="{739566FC-0197-4A42-88C5-CA167EFD3974}"/>
              </a:ext>
            </a:extLst>
          </p:cNvPr>
          <p:cNvSpPr txBox="1"/>
          <p:nvPr/>
        </p:nvSpPr>
        <p:spPr>
          <a:xfrm>
            <a:off x="672353" y="4825304"/>
            <a:ext cx="10972800" cy="1685846"/>
          </a:xfrm>
          <a:prstGeom prst="rect">
            <a:avLst/>
          </a:prstGeom>
          <a:noFill/>
        </p:spPr>
        <p:txBody>
          <a:bodyPr wrap="square" rtlCol="0">
            <a:spAutoFit/>
          </a:bodyPr>
          <a:lstStyle/>
          <a:p>
            <a:pPr>
              <a:lnSpc>
                <a:spcPct val="150000"/>
              </a:lnSpc>
              <a:buFont typeface="Wingdings" pitchFamily="2" charset="2"/>
              <a:buChar char="v"/>
            </a:pPr>
            <a:r>
              <a:rPr lang="zh-CN" altLang="en-US" sz="2400" dirty="0">
                <a:latin typeface="Arial" panose="020B0604020202020204" pitchFamily="34" charset="0"/>
                <a:cs typeface="Arial" panose="020B0604020202020204" pitchFamily="34" charset="0"/>
              </a:rPr>
              <a:t> </a:t>
            </a:r>
            <a:r>
              <a:rPr lang="en-US" altLang="zh-CN" sz="2400" u="sng" dirty="0" smtClean="0">
                <a:latin typeface="Arial" panose="020B0604020202020204" pitchFamily="34" charset="0"/>
                <a:cs typeface="Arial" panose="020B0604020202020204" pitchFamily="34" charset="0"/>
              </a:rPr>
              <a:t>Combination of fiducial and non-fiducial features </a:t>
            </a:r>
            <a:r>
              <a:rPr lang="en-US" altLang="zh-CN" sz="2400" dirty="0" smtClean="0">
                <a:latin typeface="Arial" panose="020B0604020202020204" pitchFamily="34" charset="0"/>
                <a:cs typeface="Arial" panose="020B0604020202020204" pitchFamily="34" charset="0"/>
              </a:rPr>
              <a:t>improve the verification accuracy to over </a:t>
            </a:r>
            <a:r>
              <a:rPr lang="en-US" altLang="zh-CN" sz="2400" b="1" dirty="0" smtClean="0">
                <a:solidFill>
                  <a:srgbClr val="3399FF"/>
                </a:solidFill>
                <a:latin typeface="Arial" panose="020B0604020202020204" pitchFamily="34" charset="0"/>
                <a:cs typeface="Arial" panose="020B0604020202020204" pitchFamily="34" charset="0"/>
              </a:rPr>
              <a:t>98</a:t>
            </a:r>
            <a:r>
              <a:rPr lang="en-US" sz="2400" b="1" dirty="0" smtClean="0">
                <a:solidFill>
                  <a:srgbClr val="3399FF"/>
                </a:solidFill>
                <a:latin typeface="Arial" panose="020B0604020202020204" pitchFamily="34" charset="0"/>
                <a:cs typeface="Arial" panose="020B0604020202020204" pitchFamily="34" charset="0"/>
              </a:rPr>
              <a:t>% </a:t>
            </a:r>
          </a:p>
          <a:p>
            <a:pPr>
              <a:lnSpc>
                <a:spcPct val="150000"/>
              </a:lnSpc>
              <a:buFont typeface="Wingdings" pitchFamily="2" charset="2"/>
              <a:buChar char="v"/>
            </a:pPr>
            <a:r>
              <a:rPr lang="en-US" sz="2400" u="sng" dirty="0" smtClean="0">
                <a:latin typeface="Arial" panose="020B0604020202020204" pitchFamily="34" charset="0"/>
                <a:cs typeface="Arial" panose="020B0604020202020204" pitchFamily="34" charset="0"/>
              </a:rPr>
              <a:t>Dynamic cardiac wave extraction </a:t>
            </a:r>
            <a:r>
              <a:rPr lang="en-US" sz="2400" dirty="0" smtClean="0">
                <a:latin typeface="Arial" panose="020B0604020202020204" pitchFamily="34" charset="0"/>
                <a:cs typeface="Arial" panose="020B0604020202020204" pitchFamily="34" charset="0"/>
              </a:rPr>
              <a:t>improves the verification accuracy by</a:t>
            </a:r>
            <a:r>
              <a:rPr lang="en-US" sz="2400" b="1" dirty="0" smtClean="0">
                <a:solidFill>
                  <a:srgbClr val="3399FF"/>
                </a:solidFill>
                <a:latin typeface="Arial" panose="020B0604020202020204" pitchFamily="34" charset="0"/>
                <a:cs typeface="Arial" panose="020B0604020202020204" pitchFamily="34" charset="0"/>
              </a:rPr>
              <a:t> </a:t>
            </a:r>
            <a:r>
              <a:rPr lang="en-US" sz="2400" b="1" dirty="0">
                <a:solidFill>
                  <a:srgbClr val="3399FF"/>
                </a:solidFill>
                <a:latin typeface="Arial" panose="020B0604020202020204" pitchFamily="34" charset="0"/>
                <a:cs typeface="Arial" panose="020B0604020202020204" pitchFamily="34" charset="0"/>
              </a:rPr>
              <a:t>7</a:t>
            </a:r>
            <a:r>
              <a:rPr lang="en-US" sz="2400" b="1" dirty="0" smtClean="0">
                <a:solidFill>
                  <a:srgbClr val="3399FF"/>
                </a:solidFill>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Effectiveness of System Components</a:t>
            </a:r>
            <a:endParaRPr lang="en-US" sz="4000" b="1" dirty="0">
              <a:solidFill>
                <a:srgbClr val="008000"/>
              </a:solidFill>
              <a:latin typeface="Calibri" charset="0"/>
              <a:ea typeface="Calibri" charset="0"/>
              <a:cs typeface="Calibri" charset="0"/>
            </a:endParaRPr>
          </a:p>
        </p:txBody>
      </p:sp>
      <p:pic>
        <p:nvPicPr>
          <p:cNvPr id="3" name="图片 2"/>
          <p:cNvPicPr>
            <a:picLocks noChangeAspect="1"/>
          </p:cNvPicPr>
          <p:nvPr/>
        </p:nvPicPr>
        <p:blipFill>
          <a:blip r:embed="rId4"/>
          <a:stretch>
            <a:fillRect/>
          </a:stretch>
        </p:blipFill>
        <p:spPr>
          <a:xfrm>
            <a:off x="990600" y="1116022"/>
            <a:ext cx="4819650" cy="3657600"/>
          </a:xfrm>
          <a:prstGeom prst="rect">
            <a:avLst/>
          </a:prstGeom>
        </p:spPr>
      </p:pic>
      <p:pic>
        <p:nvPicPr>
          <p:cNvPr id="4" name="图片 3"/>
          <p:cNvPicPr>
            <a:picLocks noChangeAspect="1"/>
          </p:cNvPicPr>
          <p:nvPr/>
        </p:nvPicPr>
        <p:blipFill>
          <a:blip r:embed="rId5"/>
          <a:stretch>
            <a:fillRect/>
          </a:stretch>
        </p:blipFill>
        <p:spPr>
          <a:xfrm>
            <a:off x="6158753" y="1407333"/>
            <a:ext cx="4943475" cy="3505200"/>
          </a:xfrm>
          <a:prstGeom prst="rect">
            <a:avLst/>
          </a:prstGeom>
        </p:spPr>
      </p:pic>
    </p:spTree>
    <p:custDataLst>
      <p:tags r:id="rId1"/>
    </p:custDataLst>
    <p:extLst>
      <p:ext uri="{BB962C8B-B14F-4D97-AF65-F5344CB8AC3E}">
        <p14:creationId xmlns:p14="http://schemas.microsoft.com/office/powerpoint/2010/main" val="3814241201"/>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25</a:t>
            </a:fld>
            <a:endParaRPr lang="en-US" altLang="zh-CN"/>
          </a:p>
        </p:txBody>
      </p:sp>
      <p:sp>
        <p:nvSpPr>
          <p:cNvPr id="8" name="TextBox 10">
            <a:extLst>
              <a:ext uri="{FF2B5EF4-FFF2-40B4-BE49-F238E27FC236}">
                <a16:creationId xmlns:a16="http://schemas.microsoft.com/office/drawing/2014/main" id="{739566FC-0197-4A42-88C5-CA167EFD3974}"/>
              </a:ext>
            </a:extLst>
          </p:cNvPr>
          <p:cNvSpPr txBox="1"/>
          <p:nvPr/>
        </p:nvSpPr>
        <p:spPr>
          <a:xfrm>
            <a:off x="457200" y="5009513"/>
            <a:ext cx="11582400" cy="1200329"/>
          </a:xfrm>
          <a:prstGeom prst="rect">
            <a:avLst/>
          </a:prstGeom>
          <a:noFill/>
        </p:spPr>
        <p:txBody>
          <a:bodyPr wrap="square" rtlCol="0">
            <a:spAutoFit/>
          </a:bodyPr>
          <a:lstStyle/>
          <a:p>
            <a:pPr>
              <a:lnSpc>
                <a:spcPct val="150000"/>
              </a:lnSpc>
              <a:buFont typeface="Wingdings" pitchFamily="2" charset="2"/>
              <a:buChar char="v"/>
            </a:pPr>
            <a:r>
              <a:rPr lang="zh-CN" altLang="en-US" sz="2400" dirty="0" smtClean="0">
                <a:latin typeface="+mn-lt"/>
              </a:rPr>
              <a:t> </a:t>
            </a:r>
            <a:r>
              <a:rPr lang="en-US" sz="2400" dirty="0" smtClean="0">
                <a:latin typeface="Arial" panose="020B0604020202020204" pitchFamily="34" charset="0"/>
                <a:cs typeface="Arial" panose="020B0604020202020204" pitchFamily="34" charset="0"/>
              </a:rPr>
              <a:t>Over </a:t>
            </a:r>
            <a:r>
              <a:rPr lang="en-US" sz="2400" b="1" dirty="0" smtClean="0">
                <a:solidFill>
                  <a:srgbClr val="3399FF"/>
                </a:solidFill>
                <a:latin typeface="Arial" panose="020B0604020202020204" pitchFamily="34" charset="0"/>
                <a:cs typeface="Arial" panose="020B0604020202020204" pitchFamily="34" charset="0"/>
              </a:rPr>
              <a:t>95% </a:t>
            </a:r>
            <a:r>
              <a:rPr lang="en-US" sz="2400" dirty="0" smtClean="0">
                <a:latin typeface="Arial" panose="020B0604020202020204" pitchFamily="34" charset="0"/>
                <a:cs typeface="Arial" panose="020B0604020202020204" pitchFamily="34" charset="0"/>
              </a:rPr>
              <a:t>average</a:t>
            </a:r>
            <a:r>
              <a:rPr lang="en-US" sz="2400" b="1" dirty="0">
                <a:solidFill>
                  <a:srgbClr val="3399FF"/>
                </a:solidFill>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BAC for user verification with </a:t>
            </a:r>
            <a:r>
              <a:rPr lang="en-US" sz="2400" u="sng" dirty="0" smtClean="0">
                <a:latin typeface="Arial" panose="020B0604020202020204" pitchFamily="34" charset="0"/>
                <a:cs typeface="Arial" panose="020B0604020202020204" pitchFamily="34" charset="0"/>
              </a:rPr>
              <a:t>cardiac cycles of different days </a:t>
            </a:r>
          </a:p>
          <a:p>
            <a:pPr>
              <a:lnSpc>
                <a:spcPct val="150000"/>
              </a:lnSpc>
              <a:buFont typeface="Wingdings" pitchFamily="2" charset="2"/>
              <a:buChar char="v"/>
            </a:pPr>
            <a:r>
              <a:rPr lang="en-US" sz="2400" dirty="0" smtClean="0">
                <a:latin typeface="Arial" panose="020B0604020202020204" pitchFamily="34" charset="0"/>
                <a:cs typeface="Arial" panose="020B0604020202020204" pitchFamily="34" charset="0"/>
              </a:rPr>
              <a:t>Achieve over </a:t>
            </a:r>
            <a:r>
              <a:rPr lang="en-US" altLang="zh-CN" sz="2400" b="1" dirty="0" smtClean="0">
                <a:solidFill>
                  <a:srgbClr val="3399FF"/>
                </a:solidFill>
              </a:rPr>
              <a:t>94% </a:t>
            </a:r>
            <a:r>
              <a:rPr lang="en-US" altLang="zh-CN" sz="2400" dirty="0" smtClean="0"/>
              <a:t>TPR and less than </a:t>
            </a:r>
            <a:r>
              <a:rPr lang="en-US" altLang="zh-CN" sz="2400" b="1" dirty="0" smtClean="0">
                <a:solidFill>
                  <a:srgbClr val="3399FF"/>
                </a:solidFill>
              </a:rPr>
              <a:t>4% </a:t>
            </a:r>
            <a:r>
              <a:rPr lang="en-US" altLang="zh-CN" sz="2400" dirty="0" smtClean="0"/>
              <a:t>FPR for </a:t>
            </a:r>
            <a:r>
              <a:rPr lang="en-US" altLang="zh-CN" sz="2400" u="sng" dirty="0" smtClean="0"/>
              <a:t>high-stress task of running </a:t>
            </a:r>
            <a:endParaRPr lang="en-US" sz="2400" u="sng" dirty="0">
              <a:latin typeface="+mn-lt"/>
            </a:endParaRPr>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System Robustness</a:t>
            </a:r>
            <a:endParaRPr lang="en-US" sz="4000" b="1" dirty="0">
              <a:solidFill>
                <a:srgbClr val="008000"/>
              </a:solidFill>
              <a:latin typeface="Calibri" charset="0"/>
              <a:ea typeface="Calibri" charset="0"/>
              <a:cs typeface="Calibri" charset="0"/>
            </a:endParaRPr>
          </a:p>
        </p:txBody>
      </p:sp>
      <p:pic>
        <p:nvPicPr>
          <p:cNvPr id="4" name="图片 3"/>
          <p:cNvPicPr>
            <a:picLocks noChangeAspect="1"/>
          </p:cNvPicPr>
          <p:nvPr/>
        </p:nvPicPr>
        <p:blipFill>
          <a:blip r:embed="rId4"/>
          <a:stretch>
            <a:fillRect/>
          </a:stretch>
        </p:blipFill>
        <p:spPr>
          <a:xfrm>
            <a:off x="1238250" y="1461247"/>
            <a:ext cx="4781550" cy="3362325"/>
          </a:xfrm>
          <a:prstGeom prst="rect">
            <a:avLst/>
          </a:prstGeom>
        </p:spPr>
      </p:pic>
      <p:pic>
        <p:nvPicPr>
          <p:cNvPr id="6" name="图片 5"/>
          <p:cNvPicPr>
            <a:picLocks noChangeAspect="1"/>
          </p:cNvPicPr>
          <p:nvPr/>
        </p:nvPicPr>
        <p:blipFill>
          <a:blip r:embed="rId5"/>
          <a:stretch>
            <a:fillRect/>
          </a:stretch>
        </p:blipFill>
        <p:spPr>
          <a:xfrm>
            <a:off x="6248400" y="1417461"/>
            <a:ext cx="4953000" cy="3400425"/>
          </a:xfrm>
          <a:prstGeom prst="rect">
            <a:avLst/>
          </a:prstGeom>
        </p:spPr>
      </p:pic>
    </p:spTree>
    <p:custDataLst>
      <p:tags r:id="rId1"/>
    </p:custDataLst>
    <p:extLst>
      <p:ext uri="{BB962C8B-B14F-4D97-AF65-F5344CB8AC3E}">
        <p14:creationId xmlns:p14="http://schemas.microsoft.com/office/powerpoint/2010/main" val="117714100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8" name="Slide Number Placeholder 3"/>
          <p:cNvSpPr txBox="1">
            <a:spLocks noGrp="1"/>
          </p:cNvSpPr>
          <p:nvPr/>
        </p:nvSpPr>
        <p:spPr bwMode="auto">
          <a:xfrm>
            <a:off x="8153400" y="63246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1030" name="Rectangle 5"/>
          <p:cNvSpPr>
            <a:spLocks noChangeArrowheads="1"/>
          </p:cNvSpPr>
          <p:nvPr/>
        </p:nvSpPr>
        <p:spPr bwMode="auto">
          <a:xfrm>
            <a:off x="1524002" y="-184666"/>
            <a:ext cx="184731" cy="369332"/>
          </a:xfrm>
          <a:prstGeom prst="rect">
            <a:avLst/>
          </a:prstGeom>
          <a:noFill/>
          <a:ln w="9525">
            <a:noFill/>
            <a:miter lim="800000"/>
            <a:headEnd/>
            <a:tailEnd/>
          </a:ln>
        </p:spPr>
        <p:txBody>
          <a:bodyPr wrap="none" anchor="ctr">
            <a:spAutoFit/>
          </a:bodyPr>
          <a:lstStyle/>
          <a:p>
            <a:endParaRPr lang="zh-CN" altLang="en-US"/>
          </a:p>
        </p:txBody>
      </p:sp>
      <p:sp>
        <p:nvSpPr>
          <p:cNvPr id="17" name="Slide Number Placeholder 16"/>
          <p:cNvSpPr>
            <a:spLocks noGrp="1"/>
          </p:cNvSpPr>
          <p:nvPr>
            <p:ph type="sldNum" sz="quarter" idx="12"/>
          </p:nvPr>
        </p:nvSpPr>
        <p:spPr/>
        <p:txBody>
          <a:bodyPr/>
          <a:lstStyle/>
          <a:p>
            <a:pPr>
              <a:defRPr/>
            </a:pPr>
            <a:fld id="{FB556ECF-D2A6-4FB2-B4A7-0B4583F05399}" type="slidenum">
              <a:rPr lang="en-US" altLang="zh-CN" smtClean="0"/>
              <a:pPr>
                <a:defRPr/>
              </a:pPr>
              <a:t>26</a:t>
            </a:fld>
            <a:endParaRPr lang="en-US" altLang="zh-CN"/>
          </a:p>
        </p:txBody>
      </p:sp>
      <p:sp>
        <p:nvSpPr>
          <p:cNvPr id="18" name="Content Placeholder 2">
            <a:extLst>
              <a:ext uri="{FF2B5EF4-FFF2-40B4-BE49-F238E27FC236}">
                <a16:creationId xmlns:a16="http://schemas.microsoft.com/office/drawing/2014/main" id="{D9FE2C09-6C03-4ADA-90C9-AED20210DFC3}"/>
              </a:ext>
            </a:extLst>
          </p:cNvPr>
          <p:cNvSpPr>
            <a:spLocks/>
          </p:cNvSpPr>
          <p:nvPr/>
        </p:nvSpPr>
        <p:spPr bwMode="auto">
          <a:xfrm>
            <a:off x="533400" y="1189042"/>
            <a:ext cx="10972800" cy="4602159"/>
          </a:xfrm>
          <a:prstGeom prst="rect">
            <a:avLst/>
          </a:prstGeom>
          <a:noFill/>
          <a:ln w="9525">
            <a:noFill/>
            <a:miter lim="800000"/>
            <a:headEnd/>
            <a:tailEnd/>
          </a:ln>
        </p:spPr>
        <p:txBody>
          <a:bodyPr/>
          <a:lstStyle/>
          <a:p>
            <a:pPr marL="342900" indent="-342900">
              <a:lnSpc>
                <a:spcPct val="120000"/>
              </a:lnSpc>
              <a:spcBef>
                <a:spcPct val="20000"/>
              </a:spcBef>
              <a:buClr>
                <a:srgbClr val="339933"/>
              </a:buClr>
              <a:buFont typeface="Wingdings" pitchFamily="2" charset="2"/>
              <a:buChar char="q"/>
            </a:pPr>
            <a:r>
              <a:rPr lang="en-US" altLang="zh-CN" sz="2800" dirty="0">
                <a:latin typeface="+mn-lt"/>
              </a:rPr>
              <a:t>P</a:t>
            </a:r>
            <a:r>
              <a:rPr lang="en-US" altLang="zh-CN" sz="2800" dirty="0" smtClean="0">
                <a:latin typeface="+mn-lt"/>
              </a:rPr>
              <a:t>ropose </a:t>
            </a:r>
            <a:r>
              <a:rPr lang="en-US" altLang="zh-CN" sz="2800" dirty="0" err="1">
                <a:solidFill>
                  <a:srgbClr val="C00000"/>
                </a:solidFill>
                <a:latin typeface="+mn-lt"/>
              </a:rPr>
              <a:t>CardioCam</a:t>
            </a:r>
            <a:r>
              <a:rPr lang="en-US" altLang="zh-CN" sz="2800" dirty="0">
                <a:latin typeface="+mn-lt"/>
              </a:rPr>
              <a:t>, the first low-cost, </a:t>
            </a:r>
            <a:r>
              <a:rPr lang="en-US" altLang="zh-CN" sz="2800" dirty="0" smtClean="0">
                <a:latin typeface="+mn-lt"/>
              </a:rPr>
              <a:t>general and </a:t>
            </a:r>
            <a:r>
              <a:rPr lang="en-US" altLang="zh-CN" sz="2800" dirty="0">
                <a:latin typeface="+mn-lt"/>
              </a:rPr>
              <a:t>hard-to-forge </a:t>
            </a:r>
            <a:r>
              <a:rPr lang="en-US" altLang="zh-CN" sz="2800" dirty="0">
                <a:solidFill>
                  <a:srgbClr val="C00000"/>
                </a:solidFill>
                <a:latin typeface="+mn-lt"/>
              </a:rPr>
              <a:t>cardiac biometric</a:t>
            </a:r>
            <a:r>
              <a:rPr lang="en-US" altLang="zh-CN" sz="2800" dirty="0">
                <a:latin typeface="+mn-lt"/>
              </a:rPr>
              <a:t> based user verification </a:t>
            </a:r>
            <a:r>
              <a:rPr lang="en-US" altLang="zh-CN" sz="2800" dirty="0" smtClean="0">
                <a:latin typeface="+mn-lt"/>
              </a:rPr>
              <a:t>system</a:t>
            </a:r>
          </a:p>
          <a:p>
            <a:pPr marL="342900" indent="-342900">
              <a:lnSpc>
                <a:spcPct val="120000"/>
              </a:lnSpc>
              <a:spcBef>
                <a:spcPct val="20000"/>
              </a:spcBef>
              <a:buClr>
                <a:srgbClr val="339933"/>
              </a:buClr>
              <a:buFont typeface="Wingdings" pitchFamily="2" charset="2"/>
              <a:buChar char="q"/>
            </a:pPr>
            <a:r>
              <a:rPr lang="en-US" altLang="zh-CN" sz="2800" dirty="0" smtClean="0">
                <a:latin typeface="+mn-lt"/>
              </a:rPr>
              <a:t>Extracts unique </a:t>
            </a:r>
            <a:r>
              <a:rPr lang="en-US" altLang="zh-CN" sz="2800" dirty="0">
                <a:latin typeface="+mn-lt"/>
              </a:rPr>
              <a:t>cardiac biometrics </a:t>
            </a:r>
            <a:r>
              <a:rPr lang="en-US" altLang="zh-CN" sz="2800" dirty="0" smtClean="0">
                <a:latin typeface="+mn-lt"/>
              </a:rPr>
              <a:t>leveraging </a:t>
            </a:r>
            <a:r>
              <a:rPr lang="en-US" altLang="zh-CN" sz="2800" dirty="0">
                <a:latin typeface="+mn-lt"/>
              </a:rPr>
              <a:t>the readily available </a:t>
            </a:r>
            <a:r>
              <a:rPr lang="en-US" altLang="zh-CN" sz="2800" dirty="0" smtClean="0">
                <a:solidFill>
                  <a:srgbClr val="C00000"/>
                </a:solidFill>
                <a:latin typeface="+mn-lt"/>
              </a:rPr>
              <a:t>built-in </a:t>
            </a:r>
            <a:r>
              <a:rPr lang="en-US" altLang="zh-CN" sz="2800" dirty="0">
                <a:solidFill>
                  <a:srgbClr val="C00000"/>
                </a:solidFill>
                <a:latin typeface="+mn-lt"/>
              </a:rPr>
              <a:t>camera</a:t>
            </a:r>
            <a:r>
              <a:rPr lang="en-US" altLang="zh-CN" sz="2800" dirty="0">
                <a:latin typeface="+mn-lt"/>
              </a:rPr>
              <a:t> in mobile </a:t>
            </a:r>
            <a:r>
              <a:rPr lang="en-US" altLang="zh-CN" sz="2800" dirty="0" smtClean="0">
                <a:latin typeface="+mn-lt"/>
              </a:rPr>
              <a:t>and </a:t>
            </a:r>
            <a:r>
              <a:rPr lang="en-US" altLang="zh-CN" sz="2800" dirty="0" err="1" smtClean="0">
                <a:latin typeface="+mn-lt"/>
              </a:rPr>
              <a:t>IoT</a:t>
            </a:r>
            <a:r>
              <a:rPr lang="en-US" altLang="zh-CN" sz="2800" dirty="0" smtClean="0">
                <a:latin typeface="+mn-lt"/>
              </a:rPr>
              <a:t> devices </a:t>
            </a:r>
          </a:p>
          <a:p>
            <a:pPr marL="342900" indent="-342900">
              <a:lnSpc>
                <a:spcPct val="120000"/>
              </a:lnSpc>
              <a:spcBef>
                <a:spcPct val="20000"/>
              </a:spcBef>
              <a:buClr>
                <a:srgbClr val="339933"/>
              </a:buClr>
              <a:buFont typeface="Wingdings" pitchFamily="2" charset="2"/>
              <a:buChar char="q"/>
            </a:pPr>
            <a:r>
              <a:rPr lang="en-US" altLang="zh-CN" sz="2800" dirty="0" smtClean="0">
                <a:latin typeface="+mn-lt"/>
              </a:rPr>
              <a:t>Develop </a:t>
            </a:r>
            <a:r>
              <a:rPr lang="en-US" altLang="zh-CN" sz="2800" dirty="0" smtClean="0">
                <a:solidFill>
                  <a:srgbClr val="C00000"/>
                </a:solidFill>
                <a:latin typeface="+mn-lt"/>
              </a:rPr>
              <a:t>camera </a:t>
            </a:r>
            <a:r>
              <a:rPr lang="en-US" altLang="zh-CN" sz="2800" dirty="0">
                <a:solidFill>
                  <a:srgbClr val="C00000"/>
                </a:solidFill>
                <a:latin typeface="+mn-lt"/>
              </a:rPr>
              <a:t>configuration </a:t>
            </a:r>
            <a:r>
              <a:rPr lang="en-US" altLang="zh-CN" sz="2800" dirty="0" smtClean="0">
                <a:solidFill>
                  <a:srgbClr val="C00000"/>
                </a:solidFill>
                <a:latin typeface="+mn-lt"/>
              </a:rPr>
              <a:t>optimization </a:t>
            </a:r>
            <a:r>
              <a:rPr lang="en-US" altLang="zh-CN" sz="2800" dirty="0" smtClean="0">
                <a:latin typeface="+mn-lt"/>
              </a:rPr>
              <a:t>and </a:t>
            </a:r>
            <a:r>
              <a:rPr lang="en-US" altLang="zh-CN" sz="2800" dirty="0" smtClean="0">
                <a:solidFill>
                  <a:srgbClr val="C00000"/>
                </a:solidFill>
                <a:latin typeface="+mn-lt"/>
              </a:rPr>
              <a:t>dynamic </a:t>
            </a:r>
            <a:r>
              <a:rPr lang="en-US" altLang="zh-CN" sz="2800" dirty="0">
                <a:solidFill>
                  <a:srgbClr val="C00000"/>
                </a:solidFill>
                <a:latin typeface="+mn-lt"/>
              </a:rPr>
              <a:t>pixel </a:t>
            </a:r>
            <a:r>
              <a:rPr lang="en-US" altLang="zh-CN" sz="2800" dirty="0" smtClean="0">
                <a:solidFill>
                  <a:srgbClr val="C00000"/>
                </a:solidFill>
                <a:latin typeface="+mn-lt"/>
              </a:rPr>
              <a:t>extraction </a:t>
            </a:r>
            <a:r>
              <a:rPr lang="en-US" altLang="zh-CN" sz="2800" dirty="0" smtClean="0">
                <a:latin typeface="+mn-lt"/>
              </a:rPr>
              <a:t>techniques</a:t>
            </a:r>
            <a:r>
              <a:rPr lang="en-US" altLang="zh-CN" sz="2800" dirty="0" smtClean="0">
                <a:solidFill>
                  <a:srgbClr val="C00000"/>
                </a:solidFill>
                <a:latin typeface="+mn-lt"/>
              </a:rPr>
              <a:t> </a:t>
            </a:r>
            <a:r>
              <a:rPr lang="en-US" altLang="zh-CN" sz="2800" dirty="0" smtClean="0">
                <a:latin typeface="+mn-lt"/>
              </a:rPr>
              <a:t>to </a:t>
            </a:r>
            <a:r>
              <a:rPr lang="en-US" altLang="zh-CN" sz="2800" dirty="0">
                <a:latin typeface="+mn-lt"/>
              </a:rPr>
              <a:t>mitigate </a:t>
            </a:r>
            <a:r>
              <a:rPr lang="en-US" altLang="zh-CN" sz="2800" dirty="0" smtClean="0">
                <a:latin typeface="+mn-lt"/>
              </a:rPr>
              <a:t>ambient interferences</a:t>
            </a:r>
          </a:p>
          <a:p>
            <a:pPr marL="342900" indent="-342900">
              <a:lnSpc>
                <a:spcPct val="120000"/>
              </a:lnSpc>
              <a:spcBef>
                <a:spcPct val="20000"/>
              </a:spcBef>
              <a:buClr>
                <a:srgbClr val="339933"/>
              </a:buClr>
              <a:buFont typeface="Wingdings" pitchFamily="2" charset="2"/>
              <a:buChar char="q"/>
            </a:pPr>
            <a:r>
              <a:rPr lang="en-US" altLang="zh-CN" sz="2800" dirty="0">
                <a:latin typeface="+mn-lt"/>
              </a:rPr>
              <a:t>D</a:t>
            </a:r>
            <a:r>
              <a:rPr lang="en-US" altLang="zh-CN" sz="2800" dirty="0" smtClean="0">
                <a:latin typeface="+mn-lt"/>
              </a:rPr>
              <a:t>emonstrate </a:t>
            </a:r>
            <a:r>
              <a:rPr lang="en-US" altLang="zh-CN" sz="2800" dirty="0" smtClean="0">
                <a:solidFill>
                  <a:srgbClr val="C00000"/>
                </a:solidFill>
                <a:latin typeface="+mn-lt"/>
              </a:rPr>
              <a:t>the effectiveness and robustness of </a:t>
            </a:r>
            <a:r>
              <a:rPr lang="en-US" altLang="zh-CN" sz="2800" dirty="0" err="1" smtClean="0">
                <a:solidFill>
                  <a:srgbClr val="C00000"/>
                </a:solidFill>
                <a:latin typeface="+mn-lt"/>
              </a:rPr>
              <a:t>CardioCam</a:t>
            </a:r>
            <a:r>
              <a:rPr lang="en-US" altLang="zh-CN" sz="2800" dirty="0" smtClean="0">
                <a:solidFill>
                  <a:srgbClr val="C00000"/>
                </a:solidFill>
                <a:latin typeface="+mn-lt"/>
              </a:rPr>
              <a:t> </a:t>
            </a:r>
            <a:r>
              <a:rPr lang="en-US" altLang="zh-CN" sz="2800" dirty="0" smtClean="0">
                <a:latin typeface="+mn-lt"/>
              </a:rPr>
              <a:t>through extensive experiments</a:t>
            </a:r>
          </a:p>
        </p:txBody>
      </p:sp>
      <p:sp>
        <p:nvSpPr>
          <p:cNvPr id="7"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smtClean="0">
                <a:solidFill>
                  <a:srgbClr val="008000"/>
                </a:solidFill>
                <a:latin typeface="Calibri" charset="0"/>
                <a:ea typeface="Calibri" charset="0"/>
                <a:cs typeface="Calibri" charset="0"/>
              </a:rPr>
              <a:t>Conclusion</a:t>
            </a:r>
            <a:endParaRPr lang="en-US" sz="4000" b="1" dirty="0">
              <a:solidFill>
                <a:srgbClr val="008000"/>
              </a:solidFill>
              <a:latin typeface="Calibri" charset="0"/>
              <a:ea typeface="Calibri" charset="0"/>
              <a:cs typeface="Calibri" charset="0"/>
            </a:endParaRPr>
          </a:p>
        </p:txBody>
      </p:sp>
    </p:spTree>
    <p:custDataLst>
      <p:tags r:id="rId1"/>
    </p:custDataLst>
    <p:extLst>
      <p:ext uri="{BB962C8B-B14F-4D97-AF65-F5344CB8AC3E}">
        <p14:creationId xmlns:p14="http://schemas.microsoft.com/office/powerpoint/2010/main" val="16187703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xEl>
                                              <p:pRg st="2" end="2"/>
                                            </p:txEl>
                                          </p:spTgt>
                                        </p:tgtEl>
                                        <p:attrNameLst>
                                          <p:attrName>style.visibility</p:attrName>
                                        </p:attrNameLst>
                                      </p:cBhvr>
                                      <p:to>
                                        <p:strVal val="visible"/>
                                      </p:to>
                                    </p:set>
                                    <p:animEffect transition="in" filter="fade">
                                      <p:cBhvr>
                                        <p:cTn id="13" dur="500"/>
                                        <p:tgtEl>
                                          <p:spTgt spid="18">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fade">
                                      <p:cBhvr>
                                        <p:cTn id="16" dur="500"/>
                                        <p:tgtEl>
                                          <p:spTgt spid="1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3" name="Slide Number Placeholder 3"/>
          <p:cNvSpPr txBox="1">
            <a:spLocks noGrp="1"/>
          </p:cNvSpPr>
          <p:nvPr/>
        </p:nvSpPr>
        <p:spPr bwMode="auto">
          <a:xfrm>
            <a:off x="8077200" y="6248400"/>
            <a:ext cx="2133600" cy="457200"/>
          </a:xfrm>
          <a:prstGeom prst="rect">
            <a:avLst/>
          </a:prstGeom>
          <a:noFill/>
          <a:ln w="9525">
            <a:noFill/>
            <a:miter lim="800000"/>
            <a:headEnd/>
            <a:tailEnd/>
          </a:ln>
        </p:spPr>
        <p:txBody>
          <a:bodyPr anchor="b"/>
          <a:lstStyle/>
          <a:p>
            <a:pPr algn="r"/>
            <a:endParaRPr lang="en-US" altLang="zh-CN" sz="1200">
              <a:latin typeface="Arial Black" pitchFamily="34" charset="0"/>
            </a:endParaRPr>
          </a:p>
        </p:txBody>
      </p:sp>
      <p:sp>
        <p:nvSpPr>
          <p:cNvPr id="30726" name="Content Placeholder 2"/>
          <p:cNvSpPr>
            <a:spLocks/>
          </p:cNvSpPr>
          <p:nvPr/>
        </p:nvSpPr>
        <p:spPr bwMode="auto">
          <a:xfrm>
            <a:off x="2057400" y="1143000"/>
            <a:ext cx="8229600" cy="4724400"/>
          </a:xfrm>
          <a:prstGeom prst="rect">
            <a:avLst/>
          </a:prstGeom>
          <a:noFill/>
          <a:ln w="9525">
            <a:noFill/>
            <a:miter lim="800000"/>
            <a:headEnd/>
            <a:tailEnd/>
          </a:ln>
        </p:spPr>
        <p:txBody>
          <a:bodyPr/>
          <a:lstStyle/>
          <a:p>
            <a:pPr marL="742950" lvl="1" indent="-285750">
              <a:spcBef>
                <a:spcPct val="20000"/>
              </a:spcBef>
              <a:buClr>
                <a:srgbClr val="339933"/>
              </a:buClr>
              <a:buFont typeface="Wingdings" pitchFamily="2" charset="2"/>
              <a:buChar char="v"/>
            </a:pPr>
            <a:endParaRPr lang="en-US" altLang="zh-CN" sz="2400" i="1" dirty="0"/>
          </a:p>
          <a:p>
            <a:pPr marL="742950" lvl="1" indent="-285750">
              <a:spcBef>
                <a:spcPct val="20000"/>
              </a:spcBef>
              <a:buClr>
                <a:srgbClr val="339933"/>
              </a:buClr>
              <a:buFont typeface="Wingdings" pitchFamily="2" charset="2"/>
              <a:buChar char="v"/>
            </a:pPr>
            <a:endParaRPr lang="en-US" altLang="zh-CN" sz="2400" dirty="0"/>
          </a:p>
          <a:p>
            <a:pPr marL="342900" indent="-342900">
              <a:spcBef>
                <a:spcPct val="20000"/>
              </a:spcBef>
              <a:buClr>
                <a:srgbClr val="339933"/>
              </a:buClr>
              <a:buFont typeface="Wingdings" pitchFamily="2" charset="2"/>
              <a:buChar char="q"/>
            </a:pPr>
            <a:endParaRPr lang="en-US" altLang="zh-CN" sz="2400" dirty="0"/>
          </a:p>
          <a:p>
            <a:pPr marL="342900" indent="-342900">
              <a:spcBef>
                <a:spcPct val="20000"/>
              </a:spcBef>
              <a:buClr>
                <a:srgbClr val="339933"/>
              </a:buClr>
              <a:buFont typeface="Wingdings" pitchFamily="2" charset="2"/>
              <a:buChar char="q"/>
            </a:pPr>
            <a:endParaRPr lang="en-US" altLang="zh-CN" sz="2400" dirty="0"/>
          </a:p>
          <a:p>
            <a:pPr marL="342900" indent="-342900">
              <a:spcBef>
                <a:spcPct val="20000"/>
              </a:spcBef>
              <a:buClr>
                <a:srgbClr val="339933"/>
              </a:buClr>
              <a:buFont typeface="Wingdings" pitchFamily="2" charset="2"/>
              <a:buChar char="q"/>
            </a:pPr>
            <a:endParaRPr lang="en-US" altLang="zh-CN" sz="2400" dirty="0"/>
          </a:p>
          <a:p>
            <a:pPr marL="342900" indent="-342900">
              <a:spcBef>
                <a:spcPct val="20000"/>
              </a:spcBef>
              <a:buClr>
                <a:srgbClr val="339933"/>
              </a:buClr>
            </a:pPr>
            <a:endParaRPr lang="en-US" altLang="zh-CN" sz="2800" dirty="0"/>
          </a:p>
          <a:p>
            <a:pPr marL="342900" indent="-342900">
              <a:spcBef>
                <a:spcPct val="20000"/>
              </a:spcBef>
              <a:buClr>
                <a:srgbClr val="339933"/>
              </a:buClr>
              <a:buFont typeface="Wingdings" pitchFamily="2" charset="2"/>
              <a:buChar char="q"/>
            </a:pPr>
            <a:endParaRPr lang="en-US" altLang="zh-CN" sz="2800" dirty="0"/>
          </a:p>
          <a:p>
            <a:pPr marL="342900" indent="-342900">
              <a:spcBef>
                <a:spcPct val="20000"/>
              </a:spcBef>
              <a:buClr>
                <a:srgbClr val="339933"/>
              </a:buClr>
            </a:pPr>
            <a:endParaRPr lang="en-US" altLang="zh-CN" sz="2400" dirty="0"/>
          </a:p>
        </p:txBody>
      </p:sp>
      <p:sp>
        <p:nvSpPr>
          <p:cNvPr id="12" name="Slide Number Placeholder 11"/>
          <p:cNvSpPr>
            <a:spLocks noGrp="1"/>
          </p:cNvSpPr>
          <p:nvPr>
            <p:ph type="sldNum" sz="quarter" idx="12"/>
          </p:nvPr>
        </p:nvSpPr>
        <p:spPr/>
        <p:txBody>
          <a:bodyPr/>
          <a:lstStyle/>
          <a:p>
            <a:pPr>
              <a:defRPr/>
            </a:pPr>
            <a:fld id="{FB556ECF-D2A6-4FB2-B4A7-0B4583F05399}" type="slidenum">
              <a:rPr lang="en-US" altLang="zh-CN" smtClean="0"/>
              <a:pPr>
                <a:defRPr/>
              </a:pPr>
              <a:t>27</a:t>
            </a:fld>
            <a:endParaRPr lang="en-US" altLang="zh-CN"/>
          </a:p>
        </p:txBody>
      </p:sp>
      <p:pic>
        <p:nvPicPr>
          <p:cNvPr id="2" name="Picture 1"/>
          <p:cNvPicPr>
            <a:picLocks noChangeAspect="1"/>
          </p:cNvPicPr>
          <p:nvPr/>
        </p:nvPicPr>
        <p:blipFill>
          <a:blip r:embed="rId3"/>
          <a:stretch>
            <a:fillRect/>
          </a:stretch>
        </p:blipFill>
        <p:spPr>
          <a:xfrm>
            <a:off x="2276475" y="1603495"/>
            <a:ext cx="7639050" cy="3803409"/>
          </a:xfrm>
          <a:prstGeom prst="rect">
            <a:avLst/>
          </a:prstGeom>
        </p:spPr>
      </p:pic>
      <p:sp>
        <p:nvSpPr>
          <p:cNvPr id="14" name="Title 1"/>
          <p:cNvSpPr txBox="1">
            <a:spLocks/>
          </p:cNvSpPr>
          <p:nvPr/>
        </p:nvSpPr>
        <p:spPr>
          <a:xfrm>
            <a:off x="571500" y="1"/>
            <a:ext cx="10972800" cy="990599"/>
          </a:xfrm>
          <a:prstGeom prst="rect">
            <a:avLst/>
          </a:prstGeom>
          <a:solidFill>
            <a:schemeClr val="accent3">
              <a:lumMod val="60000"/>
              <a:lumOff val="40000"/>
            </a:schemeClr>
          </a:solidFill>
        </p:spPr>
        <p:txBody>
          <a:bodyPr anchor="ctr">
            <a:normAutofit/>
          </a:bodyPr>
          <a:lstStyle/>
          <a:p>
            <a:pPr algn="ctr">
              <a:lnSpc>
                <a:spcPct val="90000"/>
              </a:lnSpc>
              <a:defRPr/>
            </a:pPr>
            <a:endParaRPr lang="en-US" altLang="zh-CN" sz="2800" dirty="0">
              <a:solidFill>
                <a:srgbClr val="008000"/>
              </a:solidFill>
              <a:latin typeface="Arial" pitchFamily="34" charset="0"/>
              <a:cs typeface="Arial" charset="0"/>
            </a:endParaRPr>
          </a:p>
        </p:txBody>
      </p:sp>
      <p:pic>
        <p:nvPicPr>
          <p:cNvPr id="15" name="Picture 14" descr="C:\YCHEN_new\YCHEN\HOME\research_mine\my_stevens\my_lab_webpages\daisy_lab_2_4\images_daisy\image1.jpg"/>
          <p:cNvPicPr>
            <a:picLocks noChangeAspect="1" noChangeArrowheads="1"/>
          </p:cNvPicPr>
          <p:nvPr/>
        </p:nvPicPr>
        <p:blipFill>
          <a:blip r:embed="rId4"/>
          <a:srcRect/>
          <a:stretch>
            <a:fillRect/>
          </a:stretch>
        </p:blipFill>
        <p:spPr bwMode="auto">
          <a:xfrm>
            <a:off x="10306050" y="0"/>
            <a:ext cx="1238250" cy="990600"/>
          </a:xfrm>
          <a:prstGeom prst="rect">
            <a:avLst/>
          </a:prstGeom>
          <a:noFill/>
          <a:ln w="9525">
            <a:noFill/>
            <a:miter lim="800000"/>
            <a:headEnd/>
            <a:tailEnd/>
          </a:ln>
        </p:spPr>
      </p:pic>
      <p:pic>
        <p:nvPicPr>
          <p:cNvPr id="16" name="Picture 15" descr="C:\YCHEN_new\YCHEN\HOME\research_mine\my_stevens\my_lab_webpages\daisy_lab_2_4\images_daisy\image1.jpg"/>
          <p:cNvPicPr>
            <a:picLocks noChangeAspect="1" noChangeArrowheads="1"/>
          </p:cNvPicPr>
          <p:nvPr/>
        </p:nvPicPr>
        <p:blipFill>
          <a:blip r:embed="rId4"/>
          <a:srcRect/>
          <a:stretch>
            <a:fillRect/>
          </a:stretch>
        </p:blipFill>
        <p:spPr bwMode="auto">
          <a:xfrm>
            <a:off x="571500" y="0"/>
            <a:ext cx="1238250" cy="990600"/>
          </a:xfrm>
          <a:prstGeom prst="rect">
            <a:avLst/>
          </a:prstGeom>
          <a:noFill/>
          <a:ln w="9525">
            <a:noFill/>
            <a:miter lim="800000"/>
            <a:headEnd/>
            <a:tailEnd/>
          </a:ln>
        </p:spPr>
      </p:pic>
    </p:spTree>
    <p:extLst>
      <p:ext uri="{BB962C8B-B14F-4D97-AF65-F5344CB8AC3E}">
        <p14:creationId xmlns:p14="http://schemas.microsoft.com/office/powerpoint/2010/main" val="3672818580"/>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09600" y="152400"/>
            <a:ext cx="4038600" cy="646331"/>
          </a:xfrm>
          <a:prstGeom prst="rect">
            <a:avLst/>
          </a:prstGeom>
        </p:spPr>
        <p:txBody>
          <a:bodyPr wrap="square">
            <a:spAutoFit/>
          </a:bodyPr>
          <a:lstStyle/>
          <a:p>
            <a:pPr>
              <a:spcBef>
                <a:spcPct val="0"/>
              </a:spcBef>
              <a:buFontTx/>
              <a:buNone/>
            </a:pPr>
            <a:r>
              <a:rPr lang="en-US" altLang="zh-CN" sz="3600" dirty="0">
                <a:solidFill>
                  <a:schemeClr val="bg1"/>
                </a:solidFill>
                <a:latin typeface="Arial" panose="020B0604020202020204" pitchFamily="34" charset="0"/>
                <a:ea typeface="等线" panose="02010600030101010101" pitchFamily="2" charset="-122"/>
                <a:cs typeface="Arial" panose="020B0604020202020204" pitchFamily="34" charset="0"/>
              </a:rPr>
              <a:t>About the authors</a:t>
            </a:r>
            <a:endParaRPr lang="zh-CN" altLang="en-US" sz="36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8" name="文本框 7"/>
          <p:cNvSpPr txBox="1"/>
          <p:nvPr/>
        </p:nvSpPr>
        <p:spPr>
          <a:xfrm>
            <a:off x="3924576" y="1676400"/>
            <a:ext cx="4190448" cy="584775"/>
          </a:xfrm>
          <a:prstGeom prst="rect">
            <a:avLst/>
          </a:prstGeom>
          <a:noFill/>
        </p:spPr>
        <p:txBody>
          <a:bodyPr wrap="square" rtlCol="0">
            <a:spAutoFit/>
          </a:bodyPr>
          <a:lstStyle/>
          <a:p>
            <a:r>
              <a:rPr lang="en-US" altLang="zh-CN" sz="3200" dirty="0" smtClean="0"/>
              <a:t>Cong Shi</a:t>
            </a:r>
            <a:endParaRPr lang="zh-CN" altLang="en-US" sz="3200" dirty="0"/>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About the authors</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306"/>
          <a:stretch/>
        </p:blipFill>
        <p:spPr>
          <a:xfrm>
            <a:off x="588365" y="1524000"/>
            <a:ext cx="3069235" cy="3355434"/>
          </a:xfrm>
          <a:prstGeom prst="rect">
            <a:avLst/>
          </a:prstGeom>
        </p:spPr>
      </p:pic>
      <p:sp>
        <p:nvSpPr>
          <p:cNvPr id="3" name="矩形 2"/>
          <p:cNvSpPr/>
          <p:nvPr/>
        </p:nvSpPr>
        <p:spPr>
          <a:xfrm>
            <a:off x="3924576" y="2555386"/>
            <a:ext cx="7048224" cy="1200329"/>
          </a:xfrm>
          <a:prstGeom prst="rect">
            <a:avLst/>
          </a:prstGeom>
        </p:spPr>
        <p:txBody>
          <a:bodyPr wrap="square">
            <a:spAutoFit/>
          </a:bodyPr>
          <a:lstStyle/>
          <a:p>
            <a:r>
              <a:rPr lang="en-US" altLang="zh-CN" dirty="0">
                <a:latin typeface="Verdana" panose="020B0604030504040204" pitchFamily="34" charset="0"/>
              </a:rPr>
              <a:t>3rd year PhD student in WINLAB, </a:t>
            </a:r>
            <a:endParaRPr lang="en-US" altLang="zh-CN" dirty="0" smtClean="0">
              <a:latin typeface="Verdana" panose="020B0604030504040204" pitchFamily="34" charset="0"/>
            </a:endParaRPr>
          </a:p>
          <a:p>
            <a:r>
              <a:rPr lang="en-US" altLang="zh-CN" dirty="0" smtClean="0">
                <a:latin typeface="Verdana" panose="020B0604030504040204" pitchFamily="34" charset="0"/>
              </a:rPr>
              <a:t>supervised </a:t>
            </a:r>
            <a:r>
              <a:rPr lang="en-US" altLang="zh-CN" dirty="0">
                <a:latin typeface="Verdana" panose="020B0604030504040204" pitchFamily="34" charset="0"/>
              </a:rPr>
              <a:t>by Prof. </a:t>
            </a:r>
            <a:r>
              <a:rPr lang="en-US" altLang="zh-CN" dirty="0" err="1">
                <a:latin typeface="Verdana" panose="020B0604030504040204" pitchFamily="34" charset="0"/>
              </a:rPr>
              <a:t>Yingying</a:t>
            </a:r>
            <a:r>
              <a:rPr lang="en-US" altLang="zh-CN" dirty="0">
                <a:latin typeface="Verdana" panose="020B0604030504040204" pitchFamily="34" charset="0"/>
              </a:rPr>
              <a:t> (Jennifer) Chen.  </a:t>
            </a:r>
            <a:endParaRPr lang="en-US" altLang="zh-CN" dirty="0" smtClean="0">
              <a:latin typeface="Verdana" panose="020B0604030504040204" pitchFamily="34" charset="0"/>
            </a:endParaRPr>
          </a:p>
          <a:p>
            <a:r>
              <a:rPr lang="en-US" altLang="zh-CN" dirty="0" smtClean="0">
                <a:latin typeface="Verdana" panose="020B0604030504040204" pitchFamily="34" charset="0"/>
              </a:rPr>
              <a:t>Department </a:t>
            </a:r>
            <a:r>
              <a:rPr lang="en-US" altLang="zh-CN" dirty="0">
                <a:latin typeface="Verdana" panose="020B0604030504040204" pitchFamily="34" charset="0"/>
              </a:rPr>
              <a:t>of Electrical and </a:t>
            </a:r>
            <a:r>
              <a:rPr lang="en-US" altLang="zh-CN" dirty="0" smtClean="0">
                <a:latin typeface="Verdana" panose="020B0604030504040204" pitchFamily="34" charset="0"/>
              </a:rPr>
              <a:t>Computer Engineering </a:t>
            </a:r>
          </a:p>
          <a:p>
            <a:r>
              <a:rPr lang="en-US" altLang="zh-CN" dirty="0" smtClean="0">
                <a:latin typeface="Verdana" panose="020B0604030504040204" pitchFamily="34" charset="0"/>
              </a:rPr>
              <a:t>Rutgers </a:t>
            </a:r>
            <a:r>
              <a:rPr lang="en-US" altLang="zh-CN" dirty="0">
                <a:latin typeface="Verdana" panose="020B0604030504040204" pitchFamily="34" charset="0"/>
              </a:rPr>
              <a:t>University</a:t>
            </a:r>
            <a:endParaRPr lang="zh-CN" altLang="en-US" dirty="0">
              <a:latin typeface="Verdana" panose="020B0604030504040204" pitchFamily="34" charset="0"/>
            </a:endParaRPr>
          </a:p>
        </p:txBody>
      </p:sp>
      <p:sp>
        <p:nvSpPr>
          <p:cNvPr id="4" name="矩形 3"/>
          <p:cNvSpPr/>
          <p:nvPr/>
        </p:nvSpPr>
        <p:spPr>
          <a:xfrm>
            <a:off x="556961" y="4981882"/>
            <a:ext cx="11430000" cy="1477328"/>
          </a:xfrm>
          <a:prstGeom prst="rect">
            <a:avLst/>
          </a:prstGeom>
        </p:spPr>
        <p:txBody>
          <a:bodyPr wrap="square">
            <a:spAutoFit/>
          </a:bodyPr>
          <a:lstStyle/>
          <a:p>
            <a:r>
              <a:rPr lang="en-US" altLang="zh-CN" dirty="0" smtClean="0">
                <a:latin typeface="Verdana" panose="020B0604030504040204" pitchFamily="34" charset="0"/>
              </a:rPr>
              <a:t>He </a:t>
            </a:r>
            <a:r>
              <a:rPr lang="en-US" altLang="zh-CN" dirty="0">
                <a:latin typeface="Verdana" panose="020B0604030504040204" pitchFamily="34" charset="0"/>
              </a:rPr>
              <a:t>obtained </a:t>
            </a:r>
            <a:r>
              <a:rPr lang="en-US" altLang="zh-CN" dirty="0" smtClean="0">
                <a:latin typeface="Verdana" panose="020B0604030504040204" pitchFamily="34" charset="0"/>
              </a:rPr>
              <a:t>Master's </a:t>
            </a:r>
            <a:r>
              <a:rPr lang="en-US" altLang="zh-CN" dirty="0">
                <a:latin typeface="Verdana" panose="020B0604030504040204" pitchFamily="34" charset="0"/>
              </a:rPr>
              <a:t>degree in Electrical Engineering from </a:t>
            </a:r>
            <a:r>
              <a:rPr lang="en-US" altLang="zh-CN" dirty="0">
                <a:latin typeface="Verdana" panose="020B0604030504040204" pitchFamily="34" charset="0"/>
                <a:hlinkClick r:id="rId4"/>
              </a:rPr>
              <a:t>Stevens Institute of Technology</a:t>
            </a:r>
            <a:r>
              <a:rPr lang="en-US" altLang="zh-CN" dirty="0">
                <a:latin typeface="Verdana" panose="020B0604030504040204" pitchFamily="34" charset="0"/>
              </a:rPr>
              <a:t> and </a:t>
            </a:r>
            <a:r>
              <a:rPr lang="en-US" altLang="zh-CN" dirty="0" smtClean="0">
                <a:latin typeface="Verdana" panose="020B0604030504040204" pitchFamily="34" charset="0"/>
              </a:rPr>
              <a:t>obtained </a:t>
            </a:r>
            <a:r>
              <a:rPr lang="en-US" altLang="zh-CN" dirty="0">
                <a:latin typeface="Verdana" panose="020B0604030504040204" pitchFamily="34" charset="0"/>
              </a:rPr>
              <a:t>Bachelor's degree in Software Engineering from Guangdong University of </a:t>
            </a:r>
            <a:r>
              <a:rPr lang="en-US" altLang="zh-CN" dirty="0" smtClean="0">
                <a:latin typeface="Verdana" panose="020B0604030504040204" pitchFamily="34" charset="0"/>
              </a:rPr>
              <a:t>Technology.</a:t>
            </a:r>
          </a:p>
          <a:p>
            <a:endParaRPr lang="en-US" altLang="zh-CN" dirty="0" smtClean="0">
              <a:latin typeface="Verdana" panose="020B0604030504040204" pitchFamily="34" charset="0"/>
            </a:endParaRPr>
          </a:p>
          <a:p>
            <a:r>
              <a:rPr lang="en-US" altLang="zh-CN" dirty="0" smtClean="0">
                <a:latin typeface="Verdana" panose="020B0604030504040204" pitchFamily="34" charset="0"/>
              </a:rPr>
              <a:t>His </a:t>
            </a:r>
            <a:r>
              <a:rPr lang="en-US" altLang="zh-CN" dirty="0">
                <a:latin typeface="Verdana" panose="020B0604030504040204" pitchFamily="34" charset="0"/>
              </a:rPr>
              <a:t>research interests span </a:t>
            </a:r>
            <a:r>
              <a:rPr lang="en-US" altLang="zh-CN" u="sng" dirty="0">
                <a:latin typeface="Verdana" panose="020B0604030504040204" pitchFamily="34" charset="0"/>
              </a:rPr>
              <a:t>Machine </a:t>
            </a:r>
            <a:r>
              <a:rPr lang="en-US" altLang="zh-CN" u="sng" dirty="0" smtClean="0">
                <a:latin typeface="Verdana" panose="020B0604030504040204" pitchFamily="34" charset="0"/>
              </a:rPr>
              <a:t>Learning</a:t>
            </a:r>
            <a:r>
              <a:rPr lang="en-US" altLang="zh-CN" dirty="0" smtClean="0">
                <a:latin typeface="Verdana" panose="020B0604030504040204" pitchFamily="34" charset="0"/>
              </a:rPr>
              <a:t>, </a:t>
            </a:r>
            <a:r>
              <a:rPr lang="en-US" altLang="zh-CN" u="sng" dirty="0" smtClean="0">
                <a:latin typeface="Verdana" panose="020B0604030504040204" pitchFamily="34" charset="0"/>
              </a:rPr>
              <a:t>Cyber </a:t>
            </a:r>
            <a:r>
              <a:rPr lang="en-US" altLang="zh-CN" u="sng" dirty="0">
                <a:latin typeface="Verdana" panose="020B0604030504040204" pitchFamily="34" charset="0"/>
              </a:rPr>
              <a:t>Security and </a:t>
            </a:r>
            <a:r>
              <a:rPr lang="en-US" altLang="zh-CN" u="sng" dirty="0" smtClean="0">
                <a:latin typeface="Verdana" panose="020B0604030504040204" pitchFamily="34" charset="0"/>
              </a:rPr>
              <a:t>Privacy</a:t>
            </a:r>
            <a:r>
              <a:rPr lang="en-US" altLang="zh-CN" dirty="0" smtClean="0">
                <a:latin typeface="Verdana" panose="020B0604030504040204" pitchFamily="34" charset="0"/>
              </a:rPr>
              <a:t>,  </a:t>
            </a:r>
            <a:r>
              <a:rPr lang="en-US" altLang="zh-CN" u="sng" dirty="0">
                <a:latin typeface="Verdana" panose="020B0604030504040204" pitchFamily="34" charset="0"/>
              </a:rPr>
              <a:t>Mobile Sensing</a:t>
            </a:r>
            <a:r>
              <a:rPr lang="en-US" altLang="zh-CN" dirty="0">
                <a:latin typeface="Verdana" panose="020B0604030504040204" pitchFamily="34" charset="0"/>
              </a:rPr>
              <a:t> and </a:t>
            </a:r>
            <a:r>
              <a:rPr lang="en-US" altLang="zh-CN" u="sng" dirty="0">
                <a:latin typeface="Verdana" panose="020B0604030504040204" pitchFamily="34" charset="0"/>
              </a:rPr>
              <a:t>Healthcare</a:t>
            </a:r>
            <a:r>
              <a:rPr lang="en-US" altLang="zh-CN" dirty="0">
                <a:latin typeface="Verdana" panose="020B0604030504040204" pitchFamily="34" charset="0"/>
              </a:rPr>
              <a:t>. </a:t>
            </a:r>
            <a:endParaRPr lang="zh-CN" altLang="en-US" dirty="0">
              <a:latin typeface="Verdana" panose="020B0604030504040204" pitchFamily="34" charset="0"/>
            </a:endParaRPr>
          </a:p>
        </p:txBody>
      </p:sp>
    </p:spTree>
    <p:extLst>
      <p:ext uri="{BB962C8B-B14F-4D97-AF65-F5344CB8AC3E}">
        <p14:creationId xmlns:p14="http://schemas.microsoft.com/office/powerpoint/2010/main" val="29133309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09600" y="152400"/>
            <a:ext cx="4038600" cy="646331"/>
          </a:xfrm>
          <a:prstGeom prst="rect">
            <a:avLst/>
          </a:prstGeom>
        </p:spPr>
        <p:txBody>
          <a:bodyPr wrap="square">
            <a:spAutoFit/>
          </a:bodyPr>
          <a:lstStyle/>
          <a:p>
            <a:pPr>
              <a:spcBef>
                <a:spcPct val="0"/>
              </a:spcBef>
              <a:buFontTx/>
              <a:buNone/>
            </a:pPr>
            <a:r>
              <a:rPr lang="en-US" altLang="zh-CN" sz="3600" dirty="0">
                <a:solidFill>
                  <a:schemeClr val="bg1"/>
                </a:solidFill>
                <a:latin typeface="Arial" panose="020B0604020202020204" pitchFamily="34" charset="0"/>
                <a:ea typeface="等线" panose="02010600030101010101" pitchFamily="2" charset="-122"/>
                <a:cs typeface="Arial" panose="020B0604020202020204" pitchFamily="34" charset="0"/>
              </a:rPr>
              <a:t>About the authors</a:t>
            </a:r>
            <a:endParaRPr lang="zh-CN" altLang="en-US" sz="36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About the authors</a:t>
            </a:r>
          </a:p>
        </p:txBody>
      </p:sp>
      <p:pic>
        <p:nvPicPr>
          <p:cNvPr id="3" name="图片 2"/>
          <p:cNvPicPr>
            <a:picLocks noChangeAspect="1"/>
          </p:cNvPicPr>
          <p:nvPr/>
        </p:nvPicPr>
        <p:blipFill>
          <a:blip r:embed="rId3"/>
          <a:stretch>
            <a:fillRect/>
          </a:stretch>
        </p:blipFill>
        <p:spPr>
          <a:xfrm>
            <a:off x="609600" y="1676400"/>
            <a:ext cx="2828581" cy="2971800"/>
          </a:xfrm>
          <a:prstGeom prst="rect">
            <a:avLst/>
          </a:prstGeom>
        </p:spPr>
      </p:pic>
      <p:sp>
        <p:nvSpPr>
          <p:cNvPr id="7" name="矩形 6"/>
          <p:cNvSpPr/>
          <p:nvPr/>
        </p:nvSpPr>
        <p:spPr>
          <a:xfrm>
            <a:off x="533400" y="5105400"/>
            <a:ext cx="10896600" cy="954107"/>
          </a:xfrm>
          <a:prstGeom prst="rect">
            <a:avLst/>
          </a:prstGeom>
        </p:spPr>
        <p:txBody>
          <a:bodyPr wrap="square">
            <a:spAutoFit/>
          </a:bodyPr>
          <a:lstStyle/>
          <a:p>
            <a:pPr algn="just"/>
            <a:r>
              <a:rPr lang="en-US" altLang="zh-CN" sz="2000" dirty="0">
                <a:latin typeface="Verdana" panose="020B0604030504040204" pitchFamily="34" charset="0"/>
              </a:rPr>
              <a:t>Her research interests include:</a:t>
            </a:r>
          </a:p>
          <a:p>
            <a:pPr algn="just"/>
            <a:r>
              <a:rPr lang="en-US" altLang="zh-CN" u="sng" dirty="0">
                <a:latin typeface="Verdana" panose="020B0604030504040204" pitchFamily="34" charset="0"/>
              </a:rPr>
              <a:t>Smart Healthcare</a:t>
            </a:r>
            <a:r>
              <a:rPr lang="en-US" altLang="zh-CN" dirty="0">
                <a:latin typeface="Verdana" panose="020B0604030504040204" pitchFamily="34" charset="0"/>
              </a:rPr>
              <a:t>, </a:t>
            </a:r>
            <a:r>
              <a:rPr lang="en-US" altLang="zh-CN" u="sng" dirty="0">
                <a:latin typeface="Verdana" panose="020B0604030504040204" pitchFamily="34" charset="0"/>
              </a:rPr>
              <a:t>Internet of Things (</a:t>
            </a:r>
            <a:r>
              <a:rPr lang="en-US" altLang="zh-CN" u="sng" dirty="0" err="1">
                <a:latin typeface="Verdana" panose="020B0604030504040204" pitchFamily="34" charset="0"/>
              </a:rPr>
              <a:t>IoT</a:t>
            </a:r>
            <a:r>
              <a:rPr lang="en-US" altLang="zh-CN" u="sng" dirty="0">
                <a:latin typeface="Verdana" panose="020B0604030504040204" pitchFamily="34" charset="0"/>
              </a:rPr>
              <a:t>), Mobile Computing and Sensing</a:t>
            </a:r>
            <a:r>
              <a:rPr lang="en-US" altLang="zh-CN" dirty="0">
                <a:latin typeface="Verdana" panose="020B0604030504040204" pitchFamily="34" charset="0"/>
              </a:rPr>
              <a:t>, </a:t>
            </a:r>
            <a:r>
              <a:rPr lang="en-US" altLang="zh-CN" u="sng" dirty="0">
                <a:latin typeface="Verdana" panose="020B0604030504040204" pitchFamily="34" charset="0"/>
              </a:rPr>
              <a:t>Cyber Security and Privacy</a:t>
            </a:r>
            <a:r>
              <a:rPr lang="en-US" altLang="zh-CN" dirty="0">
                <a:latin typeface="Verdana" panose="020B0604030504040204" pitchFamily="34" charset="0"/>
              </a:rPr>
              <a:t>, and </a:t>
            </a:r>
            <a:r>
              <a:rPr lang="en-US" altLang="zh-CN" u="sng" dirty="0">
                <a:latin typeface="Verdana" panose="020B0604030504040204" pitchFamily="34" charset="0"/>
              </a:rPr>
              <a:t>Connected Vehicles</a:t>
            </a:r>
            <a:r>
              <a:rPr lang="en-US" altLang="zh-CN" dirty="0">
                <a:latin typeface="Verdana" panose="020B0604030504040204" pitchFamily="34" charset="0"/>
              </a:rPr>
              <a:t>.</a:t>
            </a:r>
          </a:p>
        </p:txBody>
      </p:sp>
      <p:graphicFrame>
        <p:nvGraphicFramePr>
          <p:cNvPr id="10" name="表格 9"/>
          <p:cNvGraphicFramePr>
            <a:graphicFrameLocks noGrp="1"/>
          </p:cNvGraphicFramePr>
          <p:nvPr>
            <p:extLst>
              <p:ext uri="{D42A27DB-BD31-4B8C-83A1-F6EECF244321}">
                <p14:modId xmlns:p14="http://schemas.microsoft.com/office/powerpoint/2010/main" val="1617451422"/>
              </p:ext>
            </p:extLst>
          </p:nvPr>
        </p:nvGraphicFramePr>
        <p:xfrm>
          <a:off x="3733800" y="1676400"/>
          <a:ext cx="5867400" cy="1493520"/>
        </p:xfrm>
        <a:graphic>
          <a:graphicData uri="http://schemas.openxmlformats.org/drawingml/2006/table">
            <a:tbl>
              <a:tblPr/>
              <a:tblGrid>
                <a:gridCol w="5867400">
                  <a:extLst>
                    <a:ext uri="{9D8B030D-6E8A-4147-A177-3AD203B41FA5}">
                      <a16:colId xmlns:a16="http://schemas.microsoft.com/office/drawing/2014/main" val="2280228590"/>
                    </a:ext>
                  </a:extLst>
                </a:gridCol>
              </a:tblGrid>
              <a:tr h="95250">
                <a:tc>
                  <a:txBody>
                    <a:bodyPr/>
                    <a:lstStyle/>
                    <a:p>
                      <a:r>
                        <a:rPr lang="en-US" sz="3200" b="1" dirty="0" err="1">
                          <a:solidFill>
                            <a:srgbClr val="000000"/>
                          </a:solidFill>
                          <a:effectLst/>
                          <a:latin typeface="times New Roman" panose="02020603050405020304" pitchFamily="18" charset="0"/>
                        </a:rPr>
                        <a:t>Yingying</a:t>
                      </a:r>
                      <a:r>
                        <a:rPr lang="en-US" sz="3200" b="1" dirty="0">
                          <a:solidFill>
                            <a:srgbClr val="000000"/>
                          </a:solidFill>
                          <a:effectLst/>
                          <a:latin typeface="times New Roman" panose="02020603050405020304" pitchFamily="18" charset="0"/>
                        </a:rPr>
                        <a:t> (Jennifer) Chen </a:t>
                      </a:r>
                      <a:r>
                        <a:rPr lang="en-US" sz="2400" dirty="0">
                          <a:effectLst/>
                        </a:rPr>
                        <a:t> </a:t>
                      </a:r>
                      <a:r>
                        <a:rPr lang="en-US" sz="2400" b="1" dirty="0">
                          <a:effectLst/>
                        </a:rPr>
                        <a:t/>
                      </a:r>
                      <a:br>
                        <a:rPr lang="en-US" sz="2400" b="1" dirty="0">
                          <a:effectLst/>
                        </a:rPr>
                      </a:br>
                      <a:r>
                        <a:rPr lang="en-US" sz="2400" b="1" dirty="0">
                          <a:effectLst/>
                        </a:rPr>
                        <a:t>IEEE Fellow</a:t>
                      </a:r>
                      <a:br>
                        <a:rPr lang="en-US" sz="2400" b="1" dirty="0">
                          <a:effectLst/>
                        </a:rPr>
                      </a:br>
                      <a:r>
                        <a:rPr lang="en-US" sz="2400" b="1" dirty="0">
                          <a:effectLst/>
                        </a:rPr>
                        <a:t>Peter D. </a:t>
                      </a:r>
                      <a:r>
                        <a:rPr lang="en-US" sz="2400" b="1" dirty="0" err="1">
                          <a:effectLst/>
                        </a:rPr>
                        <a:t>Cherasia</a:t>
                      </a:r>
                      <a:r>
                        <a:rPr lang="en-US" sz="2400" b="1" dirty="0">
                          <a:effectLst/>
                        </a:rPr>
                        <a:t> Faculty Scholar</a:t>
                      </a:r>
                      <a:endParaRPr lang="en-US" sz="2400" dirty="0">
                        <a:effectLst/>
                      </a:endParaRPr>
                    </a:p>
                  </a:txBody>
                  <a:tcPr marL="0" marR="0" marT="0" marB="0">
                    <a:lnL>
                      <a:noFill/>
                    </a:lnL>
                    <a:lnR>
                      <a:noFill/>
                    </a:lnR>
                    <a:lnT>
                      <a:noFill/>
                    </a:lnT>
                    <a:lnB>
                      <a:noFill/>
                    </a:lnB>
                  </a:tcPr>
                </a:tc>
                <a:extLst>
                  <a:ext uri="{0D108BD9-81ED-4DB2-BD59-A6C34878D82A}">
                    <a16:rowId xmlns:a16="http://schemas.microsoft.com/office/drawing/2014/main" val="1332669631"/>
                  </a:ext>
                </a:extLst>
              </a:tr>
              <a:tr h="0">
                <a:tc>
                  <a:txBody>
                    <a:bodyPr/>
                    <a:lstStyle/>
                    <a:p>
                      <a:r>
                        <a:rPr lang="zh-CN" altLang="en-US" dirty="0"/>
                        <a:t> </a:t>
                      </a:r>
                    </a:p>
                  </a:txBody>
                  <a:tcPr marL="0" marR="0" marT="0" marB="0">
                    <a:lnL>
                      <a:noFill/>
                    </a:lnL>
                    <a:lnR>
                      <a:noFill/>
                    </a:lnR>
                    <a:lnT>
                      <a:noFill/>
                    </a:lnT>
                    <a:lnB>
                      <a:noFill/>
                    </a:lnB>
                  </a:tcPr>
                </a:tc>
                <a:extLst>
                  <a:ext uri="{0D108BD9-81ED-4DB2-BD59-A6C34878D82A}">
                    <a16:rowId xmlns:a16="http://schemas.microsoft.com/office/drawing/2014/main" val="2672540387"/>
                  </a:ext>
                </a:extLst>
              </a:tr>
            </a:tbl>
          </a:graphicData>
        </a:graphic>
      </p:graphicFrame>
      <p:sp>
        <p:nvSpPr>
          <p:cNvPr id="11" name="矩形 10"/>
          <p:cNvSpPr/>
          <p:nvPr/>
        </p:nvSpPr>
        <p:spPr>
          <a:xfrm>
            <a:off x="3619500" y="3117056"/>
            <a:ext cx="8115300" cy="1323439"/>
          </a:xfrm>
          <a:prstGeom prst="rect">
            <a:avLst/>
          </a:prstGeom>
        </p:spPr>
        <p:txBody>
          <a:bodyPr wrap="square">
            <a:spAutoFit/>
          </a:bodyPr>
          <a:lstStyle/>
          <a:p>
            <a:r>
              <a:rPr lang="en-US" altLang="zh-CN" sz="2000" b="1" dirty="0">
                <a:solidFill>
                  <a:srgbClr val="000000"/>
                </a:solidFill>
                <a:latin typeface="times New Roman" panose="02020603050405020304" pitchFamily="18" charset="0"/>
              </a:rPr>
              <a:t>Professor</a:t>
            </a:r>
            <a:r>
              <a:rPr lang="en-US" altLang="zh-CN" sz="2000" dirty="0">
                <a:solidFill>
                  <a:srgbClr val="000000"/>
                </a:solidFill>
                <a:latin typeface="times New Roman" panose="02020603050405020304" pitchFamily="18" charset="0"/>
              </a:rPr>
              <a:t>, Electrical and Computer Engineering</a:t>
            </a:r>
            <a:r>
              <a:rPr lang="en-US" altLang="zh-CN" sz="2000" dirty="0"/>
              <a:t/>
            </a:r>
            <a:br>
              <a:rPr lang="en-US" altLang="zh-CN" sz="2000" dirty="0"/>
            </a:br>
            <a:r>
              <a:rPr lang="en-US" altLang="zh-CN" sz="2000" b="1" dirty="0">
                <a:solidFill>
                  <a:srgbClr val="000000"/>
                </a:solidFill>
                <a:latin typeface="times New Roman" panose="02020603050405020304" pitchFamily="18" charset="0"/>
              </a:rPr>
              <a:t>Graduate Director</a:t>
            </a:r>
            <a:r>
              <a:rPr lang="en-US" altLang="zh-CN" sz="2000" dirty="0">
                <a:solidFill>
                  <a:srgbClr val="000000"/>
                </a:solidFill>
                <a:latin typeface="times New Roman" panose="02020603050405020304" pitchFamily="18" charset="0"/>
              </a:rPr>
              <a:t>, Electrical and Computer Engineering</a:t>
            </a:r>
            <a:r>
              <a:rPr lang="en-US" altLang="zh-CN" sz="2000" dirty="0"/>
              <a:t/>
            </a:r>
            <a:br>
              <a:rPr lang="en-US" altLang="zh-CN" sz="2000" dirty="0"/>
            </a:br>
            <a:r>
              <a:rPr lang="en-US" altLang="zh-CN" sz="2000" b="1" dirty="0">
                <a:solidFill>
                  <a:srgbClr val="000000"/>
                </a:solidFill>
                <a:latin typeface="times New Roman" panose="02020603050405020304" pitchFamily="18" charset="0"/>
              </a:rPr>
              <a:t>Associate Director</a:t>
            </a:r>
            <a:r>
              <a:rPr lang="en-US" altLang="zh-CN" sz="2000" dirty="0">
                <a:solidFill>
                  <a:srgbClr val="000000"/>
                </a:solidFill>
                <a:latin typeface="times New Roman" panose="02020603050405020304" pitchFamily="18" charset="0"/>
              </a:rPr>
              <a:t>, Wireless Information Network Laboratory (WINLAB)</a:t>
            </a:r>
            <a:r>
              <a:rPr lang="en-US" altLang="zh-CN" sz="2000" dirty="0"/>
              <a:t/>
            </a:r>
            <a:br>
              <a:rPr lang="en-US" altLang="zh-CN" sz="2000" dirty="0"/>
            </a:br>
            <a:r>
              <a:rPr lang="en-US" altLang="zh-CN" sz="2000" b="1" dirty="0">
                <a:solidFill>
                  <a:srgbClr val="000000"/>
                </a:solidFill>
                <a:latin typeface="times New Roman" panose="02020603050405020304" pitchFamily="18" charset="0"/>
              </a:rPr>
              <a:t>Director</a:t>
            </a:r>
            <a:r>
              <a:rPr lang="en-US" altLang="zh-CN" sz="2000" dirty="0">
                <a:solidFill>
                  <a:srgbClr val="000000"/>
                </a:solidFill>
                <a:latin typeface="times New Roman" panose="02020603050405020304" pitchFamily="18" charset="0"/>
              </a:rPr>
              <a:t>, Data Analysis and Information Security (DAISY) Lab</a:t>
            </a:r>
            <a:endParaRPr lang="zh-CN" altLang="en-US" sz="2000" dirty="0"/>
          </a:p>
        </p:txBody>
      </p:sp>
    </p:spTree>
    <p:extLst>
      <p:ext uri="{BB962C8B-B14F-4D97-AF65-F5344CB8AC3E}">
        <p14:creationId xmlns:p14="http://schemas.microsoft.com/office/powerpoint/2010/main" val="584535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09600" y="152400"/>
            <a:ext cx="4038600" cy="646331"/>
          </a:xfrm>
          <a:prstGeom prst="rect">
            <a:avLst/>
          </a:prstGeom>
        </p:spPr>
        <p:txBody>
          <a:bodyPr wrap="square">
            <a:spAutoFit/>
          </a:bodyPr>
          <a:lstStyle/>
          <a:p>
            <a:pPr>
              <a:spcBef>
                <a:spcPct val="0"/>
              </a:spcBef>
              <a:buFontTx/>
              <a:buNone/>
            </a:pPr>
            <a:r>
              <a:rPr lang="en-US" altLang="zh-CN" sz="3600" dirty="0">
                <a:solidFill>
                  <a:schemeClr val="bg1"/>
                </a:solidFill>
                <a:latin typeface="Arial" panose="020B0604020202020204" pitchFamily="34" charset="0"/>
                <a:ea typeface="等线" panose="02010600030101010101" pitchFamily="2" charset="-122"/>
                <a:cs typeface="Arial" panose="020B0604020202020204" pitchFamily="34" charset="0"/>
              </a:rPr>
              <a:t>About the authors</a:t>
            </a:r>
            <a:endParaRPr lang="zh-CN" altLang="en-US" sz="36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8" name="文本框 7"/>
          <p:cNvSpPr txBox="1"/>
          <p:nvPr/>
        </p:nvSpPr>
        <p:spPr>
          <a:xfrm>
            <a:off x="3505200" y="1676400"/>
            <a:ext cx="8686800" cy="2369880"/>
          </a:xfrm>
          <a:prstGeom prst="rect">
            <a:avLst/>
          </a:prstGeom>
          <a:noFill/>
        </p:spPr>
        <p:txBody>
          <a:bodyPr wrap="square" rtlCol="0">
            <a:spAutoFit/>
          </a:bodyPr>
          <a:lstStyle/>
          <a:p>
            <a:r>
              <a:rPr lang="en-US" altLang="zh-CN" sz="3600" dirty="0" err="1"/>
              <a:t>Hongbo</a:t>
            </a:r>
            <a:r>
              <a:rPr lang="en-US" altLang="zh-CN" sz="3600" dirty="0"/>
              <a:t> Liu  </a:t>
            </a:r>
            <a:r>
              <a:rPr lang="en-US" altLang="zh-CN" sz="2400" dirty="0" smtClean="0">
                <a:solidFill>
                  <a:schemeClr val="tx1">
                    <a:lumMod val="65000"/>
                    <a:lumOff val="35000"/>
                  </a:schemeClr>
                </a:solidFill>
              </a:rPr>
              <a:t>Assistant Professor</a:t>
            </a:r>
          </a:p>
          <a:p>
            <a:endParaRPr lang="en-US" altLang="zh-CN" sz="2400" dirty="0">
              <a:solidFill>
                <a:schemeClr val="tx1">
                  <a:lumMod val="65000"/>
                  <a:lumOff val="35000"/>
                </a:schemeClr>
              </a:solidFill>
            </a:endParaRPr>
          </a:p>
          <a:p>
            <a:r>
              <a:rPr lang="en-US" altLang="zh-CN" sz="2000" dirty="0"/>
              <a:t>Computer and Information Technology Program / Department of Computer Information and Graphics Technology / School of Engineering and Technology</a:t>
            </a:r>
          </a:p>
          <a:p>
            <a:r>
              <a:rPr lang="en-US" altLang="zh-CN" sz="2400" b="1" dirty="0"/>
              <a:t>Indiana University-Purdue University Indianapolis</a:t>
            </a:r>
            <a:endParaRPr lang="en-US" altLang="zh-CN" sz="2400" dirty="0"/>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About the authors</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7414"/>
          <a:stretch/>
        </p:blipFill>
        <p:spPr>
          <a:xfrm>
            <a:off x="381000" y="1524000"/>
            <a:ext cx="2948066" cy="3184161"/>
          </a:xfrm>
          <a:prstGeom prst="rect">
            <a:avLst/>
          </a:prstGeom>
        </p:spPr>
      </p:pic>
      <p:sp>
        <p:nvSpPr>
          <p:cNvPr id="3" name="矩形 2"/>
          <p:cNvSpPr/>
          <p:nvPr/>
        </p:nvSpPr>
        <p:spPr>
          <a:xfrm>
            <a:off x="530902" y="5105400"/>
            <a:ext cx="11160178" cy="1015663"/>
          </a:xfrm>
          <a:prstGeom prst="rect">
            <a:avLst/>
          </a:prstGeom>
        </p:spPr>
        <p:txBody>
          <a:bodyPr wrap="square">
            <a:spAutoFit/>
          </a:bodyPr>
          <a:lstStyle/>
          <a:p>
            <a:pPr algn="just"/>
            <a:r>
              <a:rPr lang="en-US" altLang="zh-CN" sz="2000" dirty="0">
                <a:latin typeface="Verdana" panose="020B0604030504040204" pitchFamily="34" charset="0"/>
              </a:rPr>
              <a:t>Interests:</a:t>
            </a:r>
          </a:p>
          <a:p>
            <a:pPr algn="just"/>
            <a:r>
              <a:rPr lang="en-US" altLang="zh-CN" sz="2000" u="sng" dirty="0">
                <a:latin typeface="Verdana" panose="020B0604030504040204" pitchFamily="34" charset="0"/>
              </a:rPr>
              <a:t>Cyber Security and Privacy</a:t>
            </a:r>
            <a:r>
              <a:rPr lang="en-US" altLang="zh-CN" sz="2000" dirty="0">
                <a:latin typeface="Verdana" panose="020B0604030504040204" pitchFamily="34" charset="0"/>
              </a:rPr>
              <a:t>, </a:t>
            </a:r>
            <a:r>
              <a:rPr lang="en-US" altLang="zh-CN" sz="2000" u="sng" dirty="0">
                <a:latin typeface="Verdana" panose="020B0604030504040204" pitchFamily="34" charset="0"/>
              </a:rPr>
              <a:t>Mobile Computing and Pervasive Wireless Localization Systems</a:t>
            </a:r>
            <a:r>
              <a:rPr lang="en-US" altLang="zh-CN" sz="2000" dirty="0">
                <a:latin typeface="Verdana" panose="020B0604030504040204" pitchFamily="34" charset="0"/>
              </a:rPr>
              <a:t>, </a:t>
            </a:r>
            <a:r>
              <a:rPr lang="en-US" altLang="zh-CN" sz="2000" u="sng" dirty="0">
                <a:latin typeface="Verdana" panose="020B0604030504040204" pitchFamily="34" charset="0"/>
              </a:rPr>
              <a:t>Wireless and Sensor Networks</a:t>
            </a:r>
            <a:r>
              <a:rPr lang="en-US" altLang="zh-CN" sz="2000" dirty="0">
                <a:latin typeface="Verdana" panose="020B0604030504040204" pitchFamily="34" charset="0"/>
              </a:rPr>
              <a:t>, </a:t>
            </a:r>
            <a:r>
              <a:rPr lang="en-US" altLang="zh-CN" sz="2000" u="sng" dirty="0">
                <a:latin typeface="Verdana" panose="020B0604030504040204" pitchFamily="34" charset="0"/>
              </a:rPr>
              <a:t>Smart Grid</a:t>
            </a:r>
            <a:r>
              <a:rPr lang="en-US" altLang="zh-CN" sz="2000" dirty="0">
                <a:latin typeface="Verdana" panose="020B0604030504040204" pitchFamily="34" charset="0"/>
              </a:rPr>
              <a:t> and </a:t>
            </a:r>
            <a:r>
              <a:rPr lang="en-US" altLang="zh-CN" sz="2000" u="sng" dirty="0">
                <a:latin typeface="Verdana" panose="020B0604030504040204" pitchFamily="34" charset="0"/>
              </a:rPr>
              <a:t>Digital Signal Processing</a:t>
            </a:r>
            <a:r>
              <a:rPr lang="en-US" altLang="zh-CN" sz="2000" dirty="0">
                <a:latin typeface="Verdana" panose="020B0604030504040204" pitchFamily="34" charset="0"/>
              </a:rPr>
              <a:t>.</a:t>
            </a:r>
            <a:endParaRPr lang="zh-CN" altLang="en-US" sz="2000" dirty="0">
              <a:latin typeface="Verdana" panose="020B0604030504040204" pitchFamily="34" charset="0"/>
            </a:endParaRPr>
          </a:p>
        </p:txBody>
      </p:sp>
    </p:spTree>
    <p:extLst>
      <p:ext uri="{BB962C8B-B14F-4D97-AF65-F5344CB8AC3E}">
        <p14:creationId xmlns:p14="http://schemas.microsoft.com/office/powerpoint/2010/main" val="15091227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矩形 5"/>
          <p:cNvSpPr/>
          <p:nvPr/>
        </p:nvSpPr>
        <p:spPr>
          <a:xfrm>
            <a:off x="609600" y="152400"/>
            <a:ext cx="4038600" cy="646331"/>
          </a:xfrm>
          <a:prstGeom prst="rect">
            <a:avLst/>
          </a:prstGeom>
        </p:spPr>
        <p:txBody>
          <a:bodyPr wrap="square">
            <a:spAutoFit/>
          </a:bodyPr>
          <a:lstStyle/>
          <a:p>
            <a:pPr>
              <a:spcBef>
                <a:spcPct val="0"/>
              </a:spcBef>
              <a:buFontTx/>
              <a:buNone/>
            </a:pPr>
            <a:r>
              <a:rPr lang="en-US" altLang="zh-CN" sz="3600" dirty="0">
                <a:solidFill>
                  <a:schemeClr val="bg1"/>
                </a:solidFill>
                <a:latin typeface="Arial" panose="020B0604020202020204" pitchFamily="34" charset="0"/>
                <a:ea typeface="等线" panose="02010600030101010101" pitchFamily="2" charset="-122"/>
                <a:cs typeface="Arial" panose="020B0604020202020204" pitchFamily="34" charset="0"/>
              </a:rPr>
              <a:t>About the authors</a:t>
            </a:r>
            <a:endParaRPr lang="zh-CN" altLang="en-US" sz="3600" dirty="0">
              <a:solidFill>
                <a:schemeClr val="bg1"/>
              </a:solidFill>
              <a:latin typeface="Arial" panose="020B0604020202020204" pitchFamily="34" charset="0"/>
              <a:ea typeface="等线" panose="02010600030101010101" pitchFamily="2" charset="-122"/>
              <a:cs typeface="Arial" panose="020B0604020202020204" pitchFamily="34" charset="0"/>
            </a:endParaRPr>
          </a:p>
        </p:txBody>
      </p:sp>
      <p:sp>
        <p:nvSpPr>
          <p:cNvPr id="8" name="文本框 7"/>
          <p:cNvSpPr txBox="1"/>
          <p:nvPr/>
        </p:nvSpPr>
        <p:spPr>
          <a:xfrm>
            <a:off x="3352800" y="1524000"/>
            <a:ext cx="8534400" cy="2616101"/>
          </a:xfrm>
          <a:prstGeom prst="rect">
            <a:avLst/>
          </a:prstGeom>
          <a:noFill/>
        </p:spPr>
        <p:txBody>
          <a:bodyPr wrap="square" rtlCol="0">
            <a:spAutoFit/>
          </a:bodyPr>
          <a:lstStyle/>
          <a:p>
            <a:r>
              <a:rPr lang="en-US" altLang="zh-CN" sz="3200" dirty="0"/>
              <a:t>Marco </a:t>
            </a:r>
            <a:r>
              <a:rPr lang="en-US" altLang="zh-CN" sz="3200" dirty="0" err="1"/>
              <a:t>Gruteser</a:t>
            </a:r>
            <a:endParaRPr lang="en-US" altLang="zh-CN" sz="3200" dirty="0"/>
          </a:p>
          <a:p>
            <a:r>
              <a:rPr lang="en-US" altLang="zh-CN" sz="2400" dirty="0"/>
              <a:t>Peter D. </a:t>
            </a:r>
            <a:r>
              <a:rPr lang="en-US" altLang="zh-CN" sz="2400" dirty="0" err="1"/>
              <a:t>Cherasia</a:t>
            </a:r>
            <a:r>
              <a:rPr lang="en-US" altLang="zh-CN" sz="2400" dirty="0"/>
              <a:t> Faculty Scholar and Professor</a:t>
            </a:r>
          </a:p>
          <a:p>
            <a:r>
              <a:rPr lang="en-US" altLang="zh-CN" sz="2400" dirty="0"/>
              <a:t>Chair ACM </a:t>
            </a:r>
            <a:r>
              <a:rPr lang="en-US" altLang="zh-CN" sz="2400" dirty="0" smtClean="0"/>
              <a:t>SIGMOBILE</a:t>
            </a:r>
          </a:p>
          <a:p>
            <a:endParaRPr lang="en-US" altLang="zh-CN" sz="2400" dirty="0" smtClean="0"/>
          </a:p>
          <a:p>
            <a:r>
              <a:rPr lang="en-US" altLang="zh-CN" sz="2000" dirty="0" smtClean="0"/>
              <a:t>He is a Professor of Electrical and Computer Engineering as well as Computer Science (by courtesy) at Rutgers University's Wireless Information Network Laboratory (WINLAB). </a:t>
            </a:r>
            <a:endParaRPr lang="en-US" altLang="zh-CN" sz="2000" dirty="0"/>
          </a:p>
        </p:txBody>
      </p:sp>
      <p:sp>
        <p:nvSpPr>
          <p:cNvPr id="9"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About the authors</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b="10432"/>
          <a:stretch/>
        </p:blipFill>
        <p:spPr>
          <a:xfrm>
            <a:off x="609600" y="1524000"/>
            <a:ext cx="2414666" cy="3276600"/>
          </a:xfrm>
          <a:prstGeom prst="rect">
            <a:avLst/>
          </a:prstGeom>
        </p:spPr>
      </p:pic>
      <p:sp>
        <p:nvSpPr>
          <p:cNvPr id="7" name="矩形 6"/>
          <p:cNvSpPr/>
          <p:nvPr/>
        </p:nvSpPr>
        <p:spPr>
          <a:xfrm>
            <a:off x="533400" y="5105400"/>
            <a:ext cx="10896600" cy="954107"/>
          </a:xfrm>
          <a:prstGeom prst="rect">
            <a:avLst/>
          </a:prstGeom>
        </p:spPr>
        <p:txBody>
          <a:bodyPr wrap="square">
            <a:spAutoFit/>
          </a:bodyPr>
          <a:lstStyle/>
          <a:p>
            <a:pPr algn="just"/>
            <a:r>
              <a:rPr lang="en-US" altLang="zh-CN" sz="2000" dirty="0" smtClean="0">
                <a:latin typeface="Verdana" panose="020B0604030504040204" pitchFamily="34" charset="0"/>
              </a:rPr>
              <a:t>His </a:t>
            </a:r>
            <a:r>
              <a:rPr lang="en-US" altLang="zh-CN" sz="2000" dirty="0">
                <a:latin typeface="Verdana" panose="020B0604030504040204" pitchFamily="34" charset="0"/>
              </a:rPr>
              <a:t>research interests include:</a:t>
            </a:r>
          </a:p>
          <a:p>
            <a:pPr algn="just"/>
            <a:r>
              <a:rPr lang="en-US" altLang="zh-CN" u="sng" dirty="0" smtClean="0">
                <a:latin typeface="Verdana" panose="020B0604030504040204" pitchFamily="34" charset="0"/>
              </a:rPr>
              <a:t>Vehicular Security and Privacy</a:t>
            </a:r>
            <a:r>
              <a:rPr lang="en-US" altLang="zh-CN" dirty="0" smtClean="0">
                <a:latin typeface="Verdana" panose="020B0604030504040204" pitchFamily="34" charset="0"/>
              </a:rPr>
              <a:t>, </a:t>
            </a:r>
            <a:r>
              <a:rPr lang="en-US" altLang="zh-CN" u="sng" dirty="0" smtClean="0">
                <a:latin typeface="Verdana" panose="020B0604030504040204" pitchFamily="34" charset="0"/>
              </a:rPr>
              <a:t>Visual MIMO Networks</a:t>
            </a:r>
            <a:r>
              <a:rPr lang="en-US" altLang="zh-CN" dirty="0" smtClean="0">
                <a:latin typeface="Verdana" panose="020B0604030504040204" pitchFamily="34" charset="0"/>
              </a:rPr>
              <a:t>, </a:t>
            </a:r>
            <a:r>
              <a:rPr lang="en-US" altLang="zh-CN" u="sng" dirty="0" smtClean="0">
                <a:latin typeface="Verdana" panose="020B0604030504040204" pitchFamily="34" charset="0"/>
              </a:rPr>
              <a:t>Mobile Sensing and Safety Services</a:t>
            </a:r>
            <a:r>
              <a:rPr lang="en-US" altLang="zh-CN" dirty="0" smtClean="0">
                <a:latin typeface="Verdana" panose="020B0604030504040204" pitchFamily="34" charset="0"/>
              </a:rPr>
              <a:t>, and </a:t>
            </a:r>
            <a:r>
              <a:rPr lang="en-US" altLang="zh-CN" u="sng" dirty="0">
                <a:latin typeface="Verdana" panose="020B0604030504040204" pitchFamily="34" charset="0"/>
              </a:rPr>
              <a:t>Vehicular Protocols and Simulations</a:t>
            </a:r>
            <a:r>
              <a:rPr lang="en-US" altLang="zh-CN" dirty="0" smtClean="0">
                <a:latin typeface="Verdana" panose="020B0604030504040204" pitchFamily="34" charset="0"/>
              </a:rPr>
              <a:t>.</a:t>
            </a:r>
            <a:endParaRPr lang="en-US" altLang="zh-CN" dirty="0">
              <a:latin typeface="Verdana" panose="020B0604030504040204" pitchFamily="34" charset="0"/>
            </a:endParaRPr>
          </a:p>
        </p:txBody>
      </p:sp>
    </p:spTree>
    <p:extLst>
      <p:ext uri="{BB962C8B-B14F-4D97-AF65-F5344CB8AC3E}">
        <p14:creationId xmlns:p14="http://schemas.microsoft.com/office/powerpoint/2010/main" val="19489514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2" name="Picture 6" descr="https://pics4.baidu.com/feed/738b4710b912c8fc8fa4e4c5f826c043d6882109.jpeg?token=825e9780e848b82afcbe583bf4666d2e&amp;s=F22BB14408228C9E901738990300109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876363"/>
            <a:ext cx="3136752" cy="168826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gimg2.baidu.com/image_search/src=http%3A%2F%2Fhenan.91hrw.cn%2Fattachs%2Feditor%2F2018%2F08%2F23%2F1535011569671483.jpg&amp;refer=http%3A%2F%2Fhenan.91hrw.cn&amp;app=2002&amp;size=f9999,10000&amp;q=a80&amp;n=0&amp;g=0n&amp;fmt=jpeg?sec=1622623438&amp;t=4fa945f14820f1cd8f3da6cd770136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9451" y="4876363"/>
            <a:ext cx="2970749" cy="16687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gimg2.baidu.com/image_search/src=http%3A%2F%2Fwww.duouoo.com%2Fupload_files%2Farticle%2F595%2F3_ca6280201207040951086237.jpg&amp;refer=http%3A%2F%2Fwww.duouoo.com&amp;app=2002&amp;size=f9999,10000&amp;q=a80&amp;n=0&amp;g=0n&amp;fmt=jpeg?sec=1622623365&amp;t=7a3b422ce6010f6dfe2ccb73c8a8c894"/>
          <p:cNvPicPr>
            <a:picLocks noChangeAspect="1" noChangeArrowheads="1"/>
          </p:cNvPicPr>
          <p:nvPr/>
        </p:nvPicPr>
        <p:blipFill rotWithShape="1">
          <a:blip r:embed="rId5">
            <a:extLst>
              <a:ext uri="{28A0092B-C50C-407E-A947-70E740481C1C}">
                <a14:useLocalDpi xmlns:a14="http://schemas.microsoft.com/office/drawing/2010/main" val="0"/>
              </a:ext>
            </a:extLst>
          </a:blip>
          <a:srcRect b="12791"/>
          <a:stretch/>
        </p:blipFill>
        <p:spPr bwMode="auto">
          <a:xfrm>
            <a:off x="4684537" y="2763459"/>
            <a:ext cx="2636994" cy="17617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gimg2.baidu.com/image_search/src=http%3A%2F%2Fnimg.ws.126.net%2F%3Furl%3Dhttp%253A%252F%252Fdingyue.ws.126.net%252F2021%252F0430%252F187d0bd9j00qsdd01000od000dw009ap.jpg%26thumbnail%3D650x2147483647%26quality%3D80%26type%3Djpg&amp;refer=http%3A%2F%2Fnimg.ws.126.net&amp;app=2002&amp;size=f9999,10000&amp;q=a80&amp;n=0&amp;g=0n&amp;fmt=jpeg?sec=1622623163&amp;t=c44ebbe16d01e1c4fa0e57322e5a304b"/>
          <p:cNvPicPr>
            <a:picLocks noChangeAspect="1" noChangeArrowheads="1"/>
          </p:cNvPicPr>
          <p:nvPr/>
        </p:nvPicPr>
        <p:blipFill rotWithShape="1">
          <a:blip r:embed="rId6">
            <a:extLst>
              <a:ext uri="{28A0092B-C50C-407E-A947-70E740481C1C}">
                <a14:useLocalDpi xmlns:a14="http://schemas.microsoft.com/office/drawing/2010/main" val="0"/>
              </a:ext>
            </a:extLst>
          </a:blip>
          <a:srcRect l="10280" t="125" r="-1590" b="9147"/>
          <a:stretch/>
        </p:blipFill>
        <p:spPr bwMode="auto">
          <a:xfrm>
            <a:off x="8399346" y="2743200"/>
            <a:ext cx="2656998" cy="17436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gimg2.baidu.com/image_search/src=http%3A%2F%2Fwww.taopic.com%2Fuploads%2Fallimg%2F130817%2F240385-130QF9352083.jpg&amp;refer=http%3A%2F%2Fwww.taopic.com&amp;app=2002&amp;size=f9999,10000&amp;q=a80&amp;n=0&amp;g=0n&amp;fmt=jpeg?sec=1622623079&amp;t=2a2374d224fc377912f798e944ff25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4120" y="2763459"/>
            <a:ext cx="2502600" cy="174360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a:xfrm>
            <a:off x="5089104" y="6450000"/>
            <a:ext cx="2133600" cy="365125"/>
          </a:xfrm>
        </p:spPr>
        <p:txBody>
          <a:bodyPr/>
          <a:lstStyle/>
          <a:p>
            <a:pPr>
              <a:defRPr/>
            </a:pPr>
            <a:fld id="{FB556ECF-D2A6-4FB2-B4A7-0B4583F05399}" type="slidenum">
              <a:rPr lang="en-US" altLang="zh-CN" smtClean="0"/>
              <a:pPr>
                <a:defRPr/>
              </a:pPr>
              <a:t>7</a:t>
            </a:fld>
            <a:endParaRPr lang="en-US" altLang="zh-CN" dirty="0"/>
          </a:p>
        </p:txBody>
      </p:sp>
      <p:sp>
        <p:nvSpPr>
          <p:cNvPr id="3"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000" b="1" dirty="0">
                <a:solidFill>
                  <a:srgbClr val="008000"/>
                </a:solidFill>
                <a:latin typeface="+mj-lt"/>
              </a:rPr>
              <a:t>Importance of User Authentication</a:t>
            </a:r>
          </a:p>
        </p:txBody>
      </p:sp>
      <p:sp>
        <p:nvSpPr>
          <p:cNvPr id="27" name="TextBox 23"/>
          <p:cNvSpPr txBox="1"/>
          <p:nvPr/>
        </p:nvSpPr>
        <p:spPr>
          <a:xfrm>
            <a:off x="4744404" y="4109080"/>
            <a:ext cx="2577126" cy="400110"/>
          </a:xfrm>
          <a:prstGeom prst="rect">
            <a:avLst/>
          </a:prstGeom>
          <a:solidFill>
            <a:schemeClr val="bg1">
              <a:lumMod val="50000"/>
              <a:alpha val="50000"/>
            </a:schemeClr>
          </a:solidFill>
        </p:spPr>
        <p:txBody>
          <a:bodyPr wrap="square" rtlCol="0">
            <a:spAutoFit/>
          </a:bodyPr>
          <a:lstStyle/>
          <a:p>
            <a:pPr algn="ctr"/>
            <a:r>
              <a:rPr lang="en-US" sz="2000" b="1" dirty="0" smtClean="0">
                <a:solidFill>
                  <a:srgbClr val="FF0000"/>
                </a:solidFill>
                <a:latin typeface="+mn-lt"/>
              </a:rPr>
              <a:t>Emails</a:t>
            </a:r>
            <a:endParaRPr lang="en-US" sz="2000" b="1" dirty="0">
              <a:solidFill>
                <a:srgbClr val="FF0000"/>
              </a:solidFill>
              <a:latin typeface="+mn-lt"/>
            </a:endParaRPr>
          </a:p>
        </p:txBody>
      </p:sp>
      <p:sp>
        <p:nvSpPr>
          <p:cNvPr id="29" name="TextBox 23"/>
          <p:cNvSpPr txBox="1"/>
          <p:nvPr/>
        </p:nvSpPr>
        <p:spPr>
          <a:xfrm>
            <a:off x="2468082" y="6098886"/>
            <a:ext cx="2942118" cy="446276"/>
          </a:xfrm>
          <a:prstGeom prst="rect">
            <a:avLst/>
          </a:prstGeom>
          <a:solidFill>
            <a:schemeClr val="bg1">
              <a:lumMod val="50000"/>
              <a:alpha val="50000"/>
            </a:schemeClr>
          </a:solidFill>
        </p:spPr>
        <p:txBody>
          <a:bodyPr wrap="square" rtlCol="0">
            <a:spAutoFit/>
          </a:bodyPr>
          <a:lstStyle/>
          <a:p>
            <a:pPr algn="ctr"/>
            <a:r>
              <a:rPr lang="en-US" altLang="zh-CN" sz="2300" b="1" dirty="0" smtClean="0">
                <a:solidFill>
                  <a:srgbClr val="FF0000"/>
                </a:solidFill>
                <a:latin typeface="+mn-lt"/>
              </a:rPr>
              <a:t>Credit Card Number</a:t>
            </a:r>
            <a:endParaRPr lang="en-US" sz="2300" b="1" dirty="0">
              <a:solidFill>
                <a:srgbClr val="FF0000"/>
              </a:solidFill>
              <a:latin typeface="+mn-lt"/>
            </a:endParaRPr>
          </a:p>
        </p:txBody>
      </p:sp>
      <p:sp>
        <p:nvSpPr>
          <p:cNvPr id="35" name="TextBox 23">
            <a:extLst>
              <a:ext uri="{FF2B5EF4-FFF2-40B4-BE49-F238E27FC236}">
                <a16:creationId xmlns:a16="http://schemas.microsoft.com/office/drawing/2014/main" id="{12B18373-7EDB-4A8F-B1E7-19D232D5DF64}"/>
              </a:ext>
            </a:extLst>
          </p:cNvPr>
          <p:cNvSpPr txBox="1"/>
          <p:nvPr/>
        </p:nvSpPr>
        <p:spPr>
          <a:xfrm>
            <a:off x="6705600" y="6098886"/>
            <a:ext cx="3136752" cy="446276"/>
          </a:xfrm>
          <a:prstGeom prst="rect">
            <a:avLst/>
          </a:prstGeom>
          <a:solidFill>
            <a:schemeClr val="bg1">
              <a:lumMod val="50000"/>
              <a:alpha val="50000"/>
            </a:schemeClr>
          </a:solidFill>
        </p:spPr>
        <p:txBody>
          <a:bodyPr wrap="square" rtlCol="0">
            <a:spAutoFit/>
          </a:bodyPr>
          <a:lstStyle/>
          <a:p>
            <a:pPr algn="ctr"/>
            <a:r>
              <a:rPr lang="en-US" sz="2300" b="1" dirty="0">
                <a:solidFill>
                  <a:srgbClr val="FF0000"/>
                </a:solidFill>
                <a:latin typeface="+mn-lt"/>
              </a:rPr>
              <a:t>O</a:t>
            </a:r>
            <a:r>
              <a:rPr lang="en-US" sz="2300" b="1" dirty="0" smtClean="0">
                <a:solidFill>
                  <a:srgbClr val="FF0000"/>
                </a:solidFill>
                <a:latin typeface="+mn-lt"/>
              </a:rPr>
              <a:t>rdering Information</a:t>
            </a:r>
            <a:endParaRPr lang="en-US" sz="2300" b="1" dirty="0">
              <a:solidFill>
                <a:srgbClr val="FF0000"/>
              </a:solidFill>
              <a:latin typeface="+mn-lt"/>
            </a:endParaRPr>
          </a:p>
        </p:txBody>
      </p:sp>
      <p:sp>
        <p:nvSpPr>
          <p:cNvPr id="12" name="TextBox 23">
            <a:extLst>
              <a:ext uri="{FF2B5EF4-FFF2-40B4-BE49-F238E27FC236}">
                <a16:creationId xmlns:a16="http://schemas.microsoft.com/office/drawing/2014/main" id="{D9BF9720-1E66-4C11-8B33-4DE9F9203723}"/>
              </a:ext>
            </a:extLst>
          </p:cNvPr>
          <p:cNvSpPr txBox="1"/>
          <p:nvPr/>
        </p:nvSpPr>
        <p:spPr>
          <a:xfrm>
            <a:off x="1104120" y="4060790"/>
            <a:ext cx="2502600" cy="446276"/>
          </a:xfrm>
          <a:prstGeom prst="rect">
            <a:avLst/>
          </a:prstGeom>
          <a:solidFill>
            <a:schemeClr val="bg1">
              <a:lumMod val="50000"/>
              <a:alpha val="50000"/>
            </a:schemeClr>
          </a:solidFill>
        </p:spPr>
        <p:txBody>
          <a:bodyPr wrap="square" rtlCol="0">
            <a:spAutoFit/>
          </a:bodyPr>
          <a:lstStyle/>
          <a:p>
            <a:pPr algn="ctr"/>
            <a:r>
              <a:rPr lang="en-US" altLang="zh-CN" sz="2300" b="1" dirty="0" smtClean="0">
                <a:solidFill>
                  <a:srgbClr val="FF0000"/>
                </a:solidFill>
                <a:latin typeface="+mn-lt"/>
              </a:rPr>
              <a:t>Contact List</a:t>
            </a:r>
            <a:endParaRPr lang="en-US" sz="2300" b="1" dirty="0">
              <a:solidFill>
                <a:srgbClr val="FF0000"/>
              </a:solidFill>
              <a:latin typeface="+mn-lt"/>
            </a:endParaRPr>
          </a:p>
        </p:txBody>
      </p:sp>
      <p:sp>
        <p:nvSpPr>
          <p:cNvPr id="14" name="TextBox 23">
            <a:extLst>
              <a:ext uri="{FF2B5EF4-FFF2-40B4-BE49-F238E27FC236}">
                <a16:creationId xmlns:a16="http://schemas.microsoft.com/office/drawing/2014/main" id="{FF35CF29-70C3-45FA-AA14-1EE9657B696E}"/>
              </a:ext>
            </a:extLst>
          </p:cNvPr>
          <p:cNvSpPr txBox="1"/>
          <p:nvPr/>
        </p:nvSpPr>
        <p:spPr>
          <a:xfrm>
            <a:off x="8399346" y="4038600"/>
            <a:ext cx="2597130" cy="461665"/>
          </a:xfrm>
          <a:prstGeom prst="rect">
            <a:avLst/>
          </a:prstGeom>
          <a:solidFill>
            <a:schemeClr val="bg1">
              <a:lumMod val="50000"/>
              <a:alpha val="50000"/>
            </a:schemeClr>
          </a:solidFill>
        </p:spPr>
        <p:txBody>
          <a:bodyPr wrap="square" rtlCol="0">
            <a:spAutoFit/>
          </a:bodyPr>
          <a:lstStyle/>
          <a:p>
            <a:pPr algn="ctr"/>
            <a:r>
              <a:rPr lang="en-US" sz="2300" b="1" dirty="0" smtClean="0">
                <a:solidFill>
                  <a:srgbClr val="FF0000"/>
                </a:solidFill>
                <a:latin typeface="+mn-lt"/>
              </a:rPr>
              <a:t>Messages</a:t>
            </a:r>
            <a:endParaRPr lang="en-US" sz="2300" b="1" dirty="0">
              <a:solidFill>
                <a:srgbClr val="FF0000"/>
              </a:solidFill>
              <a:latin typeface="+mn-lt"/>
            </a:endParaRPr>
          </a:p>
        </p:txBody>
      </p:sp>
      <p:sp>
        <p:nvSpPr>
          <p:cNvPr id="16" name="Content Placeholder 2"/>
          <p:cNvSpPr>
            <a:spLocks/>
          </p:cNvSpPr>
          <p:nvPr/>
        </p:nvSpPr>
        <p:spPr bwMode="auto">
          <a:xfrm>
            <a:off x="401884" y="1276110"/>
            <a:ext cx="11790116" cy="1394608"/>
          </a:xfrm>
          <a:prstGeom prst="rect">
            <a:avLst/>
          </a:prstGeom>
        </p:spPr>
        <p:txBody>
          <a:bodyPr/>
          <a:lstStyle/>
          <a:p>
            <a:pPr marL="342900" indent="-342900">
              <a:spcBef>
                <a:spcPct val="20000"/>
              </a:spcBef>
              <a:buClr>
                <a:srgbClr val="339933"/>
              </a:buClr>
              <a:buFont typeface="Wingdings" pitchFamily="2" charset="2"/>
              <a:buChar char="q"/>
            </a:pPr>
            <a:r>
              <a:rPr lang="en-US" altLang="zh-CN" sz="2800" dirty="0" smtClean="0">
                <a:latin typeface="+mn-lt"/>
              </a:rPr>
              <a:t>Mobile and </a:t>
            </a:r>
            <a:r>
              <a:rPr lang="en-US" altLang="zh-CN" sz="2800" dirty="0" err="1" smtClean="0">
                <a:latin typeface="+mn-lt"/>
              </a:rPr>
              <a:t>IoT</a:t>
            </a:r>
            <a:r>
              <a:rPr lang="en-US" altLang="zh-CN" sz="2800" dirty="0" smtClean="0">
                <a:latin typeface="+mn-lt"/>
              </a:rPr>
              <a:t> devices inevitably contain </a:t>
            </a:r>
            <a:r>
              <a:rPr lang="en-US" altLang="zh-CN" sz="2800" dirty="0">
                <a:solidFill>
                  <a:srgbClr val="C00000"/>
                </a:solidFill>
                <a:latin typeface="+mn-lt"/>
              </a:rPr>
              <a:t>private and sensitive </a:t>
            </a:r>
            <a:r>
              <a:rPr lang="en-US" altLang="zh-CN" sz="2800" dirty="0" smtClean="0">
                <a:latin typeface="+mn-lt"/>
              </a:rPr>
              <a:t>information</a:t>
            </a:r>
            <a:r>
              <a:rPr lang="en-US" sz="2800" dirty="0" smtClean="0">
                <a:latin typeface="+mn-lt"/>
              </a:rPr>
              <a:t> </a:t>
            </a:r>
            <a:endParaRPr lang="en-US" altLang="zh-CN" sz="2800" dirty="0">
              <a:latin typeface="+mn-lt"/>
            </a:endParaRPr>
          </a:p>
          <a:p>
            <a:pPr marL="342900" indent="-342900">
              <a:spcBef>
                <a:spcPct val="20000"/>
              </a:spcBef>
              <a:buClr>
                <a:srgbClr val="339933"/>
              </a:buClr>
              <a:buFont typeface="Wingdings" pitchFamily="2" charset="2"/>
              <a:buChar char="q"/>
            </a:pPr>
            <a:r>
              <a:rPr lang="en-US" altLang="zh-CN" sz="2800" dirty="0">
                <a:solidFill>
                  <a:srgbClr val="C00000"/>
                </a:solidFill>
                <a:latin typeface="+mn-lt"/>
              </a:rPr>
              <a:t>Unauthorized access </a:t>
            </a:r>
            <a:r>
              <a:rPr lang="en-US" altLang="zh-CN" sz="2800" dirty="0" smtClean="0">
                <a:latin typeface="+mn-lt"/>
              </a:rPr>
              <a:t>put huge amount of such information at the risk of misuse</a:t>
            </a:r>
            <a:endParaRPr lang="en-US" altLang="zh-CN" sz="2800" dirty="0">
              <a:latin typeface="+mn-lt"/>
            </a:endParaRPr>
          </a:p>
          <a:p>
            <a:pPr>
              <a:spcBef>
                <a:spcPct val="20000"/>
              </a:spcBef>
              <a:buClr>
                <a:srgbClr val="339933"/>
              </a:buClr>
            </a:pPr>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buFont typeface="Wingdings" pitchFamily="2" charset="2"/>
              <a:buChar char="q"/>
            </a:pPr>
            <a:endParaRPr lang="en-US" altLang="zh-CN" sz="2400" dirty="0">
              <a:latin typeface="+mn-lt"/>
            </a:endParaRPr>
          </a:p>
          <a:p>
            <a:pPr marL="342900" indent="-342900">
              <a:spcBef>
                <a:spcPct val="20000"/>
              </a:spcBef>
              <a:buClr>
                <a:srgbClr val="339933"/>
              </a:buClr>
            </a:pPr>
            <a:endParaRPr lang="en-US" altLang="zh-CN" sz="2400" dirty="0"/>
          </a:p>
        </p:txBody>
      </p:sp>
    </p:spTree>
    <p:extLst>
      <p:ext uri="{BB962C8B-B14F-4D97-AF65-F5344CB8AC3E}">
        <p14:creationId xmlns:p14="http://schemas.microsoft.com/office/powerpoint/2010/main" val="127187647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B556ECF-D2A6-4FB2-B4A7-0B4583F05399}" type="slidenum">
              <a:rPr lang="en-US" altLang="zh-CN" smtClean="0"/>
              <a:pPr>
                <a:defRPr/>
              </a:pPr>
              <a:t>8</a:t>
            </a:fld>
            <a:endParaRPr lang="en-US" altLang="zh-CN"/>
          </a:p>
        </p:txBody>
      </p:sp>
      <p:sp>
        <p:nvSpPr>
          <p:cNvPr id="31"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400" b="1" dirty="0" smtClean="0">
                <a:solidFill>
                  <a:srgbClr val="008000"/>
                </a:solidFill>
                <a:latin typeface="Calibri" charset="0"/>
                <a:ea typeface="Calibri" charset="0"/>
                <a:cs typeface="Calibri" charset="0"/>
              </a:rPr>
              <a:t>Existing</a:t>
            </a:r>
            <a:r>
              <a:rPr lang="zh-CN" altLang="en-US" sz="4400" b="1" dirty="0" smtClean="0">
                <a:solidFill>
                  <a:srgbClr val="008000"/>
                </a:solidFill>
                <a:latin typeface="Calibri" charset="0"/>
                <a:ea typeface="Calibri" charset="0"/>
                <a:cs typeface="Calibri" charset="0"/>
              </a:rPr>
              <a:t> </a:t>
            </a:r>
            <a:r>
              <a:rPr lang="en-US" altLang="zh-CN" sz="4400" b="1" dirty="0" smtClean="0">
                <a:solidFill>
                  <a:srgbClr val="008000"/>
                </a:solidFill>
                <a:latin typeface="Calibri" charset="0"/>
                <a:ea typeface="Calibri" charset="0"/>
                <a:cs typeface="Calibri" charset="0"/>
              </a:rPr>
              <a:t>Authentication Techniques</a:t>
            </a:r>
            <a:endParaRPr lang="en-US" altLang="zh-CN" sz="4400" b="1" dirty="0">
              <a:solidFill>
                <a:srgbClr val="008000"/>
              </a:solidFill>
              <a:latin typeface="Calibri" charset="0"/>
              <a:ea typeface="Calibri" charset="0"/>
              <a:cs typeface="Calibri" charset="0"/>
            </a:endParaRPr>
          </a:p>
        </p:txBody>
      </p:sp>
      <p:sp>
        <p:nvSpPr>
          <p:cNvPr id="4" name="矩形 3"/>
          <p:cNvSpPr/>
          <p:nvPr/>
        </p:nvSpPr>
        <p:spPr>
          <a:xfrm>
            <a:off x="533400" y="1219200"/>
            <a:ext cx="10972800" cy="3256276"/>
          </a:xfrm>
          <a:prstGeom prst="rect">
            <a:avLst/>
          </a:prstGeom>
        </p:spPr>
        <p:txBody>
          <a:bodyPr wrap="square">
            <a:spAutoFit/>
          </a:bodyPr>
          <a:lstStyle/>
          <a:p>
            <a:pPr marL="342900" indent="-342900">
              <a:spcBef>
                <a:spcPct val="20000"/>
              </a:spcBef>
              <a:buClr>
                <a:srgbClr val="339933"/>
              </a:buClr>
              <a:buFont typeface="Wingdings" pitchFamily="2" charset="2"/>
              <a:buChar char="q"/>
            </a:pPr>
            <a:r>
              <a:rPr lang="en-US" altLang="zh-CN" sz="2800" b="1" dirty="0" smtClean="0">
                <a:latin typeface="Calibri" charset="0"/>
                <a:ea typeface="Calibri" charset="0"/>
                <a:cs typeface="Calibri" charset="0"/>
              </a:rPr>
              <a:t>Password(e.g., text or graph secrets)</a:t>
            </a:r>
          </a:p>
          <a:p>
            <a:pPr marL="800100" lvl="1" indent="-342900">
              <a:spcBef>
                <a:spcPct val="20000"/>
              </a:spcBef>
              <a:buClr>
                <a:srgbClr val="339933"/>
              </a:buClr>
              <a:buFont typeface="Wingdings" pitchFamily="2" charset="2"/>
              <a:buChar char="v"/>
            </a:pPr>
            <a:r>
              <a:rPr lang="en-US" altLang="zh-CN" sz="2400" dirty="0" smtClean="0">
                <a:latin typeface="Calibri" charset="0"/>
                <a:ea typeface="Calibri" charset="0"/>
                <a:cs typeface="Calibri" charset="0"/>
              </a:rPr>
              <a:t>Relying on the knowledge of password</a:t>
            </a:r>
            <a:endParaRPr lang="en-US" altLang="zh-CN" sz="2400" dirty="0" smtClean="0">
              <a:solidFill>
                <a:srgbClr val="C00000"/>
              </a:solidFill>
              <a:latin typeface="Calibri" charset="0"/>
              <a:ea typeface="Calibri" charset="0"/>
              <a:cs typeface="Calibri" charset="0"/>
            </a:endParaRPr>
          </a:p>
          <a:p>
            <a:pPr marL="800100" lvl="1" indent="-342900">
              <a:spcBef>
                <a:spcPct val="20000"/>
              </a:spcBef>
              <a:buClr>
                <a:srgbClr val="339933"/>
              </a:buClr>
              <a:buFont typeface="Wingdings" pitchFamily="2" charset="2"/>
              <a:buChar char="v"/>
            </a:pPr>
            <a:r>
              <a:rPr lang="en-US" altLang="zh-CN" sz="2400" dirty="0" smtClean="0">
                <a:latin typeface="Calibri" charset="0"/>
                <a:ea typeface="Calibri" charset="0"/>
                <a:cs typeface="Calibri" charset="0"/>
              </a:rPr>
              <a:t>Suffer from </a:t>
            </a:r>
            <a:r>
              <a:rPr lang="en-US" altLang="zh-CN" sz="2400" dirty="0" smtClean="0">
                <a:solidFill>
                  <a:srgbClr val="C00000"/>
                </a:solidFill>
                <a:latin typeface="Calibri" charset="0"/>
                <a:ea typeface="Calibri" charset="0"/>
                <a:cs typeface="Calibri" charset="0"/>
              </a:rPr>
              <a:t>password theft, shoulder surfing, and smudge attacks</a:t>
            </a:r>
            <a:endParaRPr lang="en-US" altLang="zh-CN" sz="2400" dirty="0" smtClean="0">
              <a:latin typeface="Calibri" charset="0"/>
              <a:ea typeface="Calibri" charset="0"/>
              <a:cs typeface="Calibri" charset="0"/>
            </a:endParaRPr>
          </a:p>
          <a:p>
            <a:pPr marL="342900" indent="-342900">
              <a:spcBef>
                <a:spcPct val="20000"/>
              </a:spcBef>
              <a:buClr>
                <a:srgbClr val="339933"/>
              </a:buClr>
              <a:buFont typeface="Wingdings" charset="2"/>
              <a:buChar char="q"/>
            </a:pPr>
            <a:r>
              <a:rPr lang="en-US" altLang="zh-CN" sz="2800" b="1" dirty="0" smtClean="0">
                <a:latin typeface="Calibri" charset="0"/>
                <a:ea typeface="Calibri" charset="0"/>
                <a:cs typeface="Calibri" charset="0"/>
              </a:rPr>
              <a:t>Physiological biometrics(e.g., fingerprint, face)</a:t>
            </a:r>
          </a:p>
          <a:p>
            <a:pPr marL="800100" lvl="1" indent="-342900">
              <a:spcBef>
                <a:spcPct val="20000"/>
              </a:spcBef>
              <a:buClr>
                <a:srgbClr val="339933"/>
              </a:buClr>
              <a:buFont typeface="Wingdings" charset="2"/>
              <a:buChar char="v"/>
            </a:pPr>
            <a:r>
              <a:rPr lang="en-US" altLang="zh-CN" sz="2400" dirty="0" smtClean="0">
                <a:latin typeface="Calibri" charset="0"/>
                <a:ea typeface="Calibri" charset="0"/>
                <a:cs typeface="Calibri" charset="0"/>
              </a:rPr>
              <a:t>Require dedicated sensors </a:t>
            </a:r>
          </a:p>
          <a:p>
            <a:pPr marL="800100" lvl="1" indent="-342900">
              <a:spcBef>
                <a:spcPct val="20000"/>
              </a:spcBef>
              <a:buClr>
                <a:srgbClr val="339933"/>
              </a:buClr>
              <a:buFont typeface="Wingdings" charset="2"/>
              <a:buChar char="v"/>
            </a:pPr>
            <a:r>
              <a:rPr lang="en-US" altLang="zh-CN" sz="2400" dirty="0" smtClean="0">
                <a:latin typeface="Calibri" charset="0"/>
                <a:ea typeface="Calibri" charset="0"/>
                <a:cs typeface="Calibri" charset="0"/>
              </a:rPr>
              <a:t>Relying on </a:t>
            </a:r>
            <a:r>
              <a:rPr lang="en-US" altLang="zh-CN" sz="2400" dirty="0" smtClean="0">
                <a:solidFill>
                  <a:srgbClr val="C00000"/>
                </a:solidFill>
                <a:latin typeface="Calibri" charset="0"/>
                <a:ea typeface="Calibri" charset="0"/>
                <a:cs typeface="Calibri" charset="0"/>
              </a:rPr>
              <a:t>external features </a:t>
            </a:r>
            <a:r>
              <a:rPr lang="en-US" altLang="zh-CN" sz="2400" dirty="0" smtClean="0">
                <a:latin typeface="Calibri" charset="0"/>
                <a:ea typeface="Calibri" charset="0"/>
                <a:cs typeface="Calibri" charset="0"/>
              </a:rPr>
              <a:t>that can be </a:t>
            </a:r>
            <a:r>
              <a:rPr lang="zh-CN" altLang="en-US" sz="2400" dirty="0" smtClean="0">
                <a:latin typeface="Calibri" charset="0"/>
                <a:ea typeface="Calibri" charset="0"/>
                <a:cs typeface="Calibri" charset="0"/>
              </a:rPr>
              <a:t> </a:t>
            </a:r>
            <a:r>
              <a:rPr lang="en-US" altLang="zh-CN" sz="2400" dirty="0" smtClean="0">
                <a:latin typeface="Calibri" charset="0"/>
                <a:ea typeface="Calibri" charset="0"/>
                <a:cs typeface="Calibri" charset="0"/>
              </a:rPr>
              <a:t>captured by an attacker</a:t>
            </a:r>
          </a:p>
          <a:p>
            <a:pPr marL="800100" lvl="1" indent="-342900">
              <a:spcBef>
                <a:spcPct val="20000"/>
              </a:spcBef>
              <a:buClr>
                <a:srgbClr val="339933"/>
              </a:buClr>
              <a:buFont typeface="Wingdings" charset="2"/>
              <a:buChar char="v"/>
            </a:pPr>
            <a:endParaRPr lang="en-US" altLang="zh-CN" sz="2400" dirty="0">
              <a:latin typeface="Calibri" charset="0"/>
              <a:ea typeface="Calibri" charset="0"/>
              <a:cs typeface="Calibri" charset="0"/>
            </a:endParaRPr>
          </a:p>
        </p:txBody>
      </p:sp>
      <p:sp>
        <p:nvSpPr>
          <p:cNvPr id="16" name="object 2"/>
          <p:cNvSpPr/>
          <p:nvPr/>
        </p:nvSpPr>
        <p:spPr>
          <a:xfrm>
            <a:off x="4437260" y="4267200"/>
            <a:ext cx="3249706" cy="2039721"/>
          </a:xfrm>
          <a:prstGeom prst="rect">
            <a:avLst/>
          </a:prstGeom>
          <a:blipFill>
            <a:blip r:embed="rId3" cstate="print"/>
            <a:stretch>
              <a:fillRect/>
            </a:stretch>
          </a:blipFill>
        </p:spPr>
        <p:txBody>
          <a:bodyPr wrap="square" lIns="0" tIns="0" rIns="0" bIns="0" rtlCol="0"/>
          <a:lstStyle/>
          <a:p>
            <a:endParaRPr/>
          </a:p>
        </p:txBody>
      </p:sp>
      <p:sp>
        <p:nvSpPr>
          <p:cNvPr id="17" name="object 12"/>
          <p:cNvSpPr/>
          <p:nvPr/>
        </p:nvSpPr>
        <p:spPr>
          <a:xfrm>
            <a:off x="8014807" y="4267200"/>
            <a:ext cx="3338994" cy="2039721"/>
          </a:xfrm>
          <a:prstGeom prst="rect">
            <a:avLst/>
          </a:prstGeom>
          <a:blipFill>
            <a:blip r:embed="rId4" cstate="print"/>
            <a:stretch>
              <a:fillRect/>
            </a:stretch>
          </a:blipFill>
        </p:spPr>
        <p:txBody>
          <a:bodyPr wrap="square" lIns="0" tIns="0" rIns="0" bIns="0" rtlCol="0"/>
          <a:lstStyle/>
          <a:p>
            <a:endParaRPr/>
          </a:p>
        </p:txBody>
      </p:sp>
      <p:sp>
        <p:nvSpPr>
          <p:cNvPr id="18" name="object 4"/>
          <p:cNvSpPr/>
          <p:nvPr/>
        </p:nvSpPr>
        <p:spPr>
          <a:xfrm>
            <a:off x="914400" y="4267201"/>
            <a:ext cx="3230879" cy="2068073"/>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56544665"/>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FB556ECF-D2A6-4FB2-B4A7-0B4583F05399}" type="slidenum">
              <a:rPr lang="en-US" altLang="zh-CN" smtClean="0"/>
              <a:pPr>
                <a:defRPr/>
              </a:pPr>
              <a:t>9</a:t>
            </a:fld>
            <a:endParaRPr lang="en-US" altLang="zh-CN" dirty="0"/>
          </a:p>
        </p:txBody>
      </p:sp>
      <p:sp>
        <p:nvSpPr>
          <p:cNvPr id="8" name="Rectangle 7"/>
          <p:cNvSpPr/>
          <p:nvPr/>
        </p:nvSpPr>
        <p:spPr>
          <a:xfrm>
            <a:off x="838200" y="4327372"/>
            <a:ext cx="3366604" cy="646331"/>
          </a:xfrm>
          <a:prstGeom prst="rect">
            <a:avLst/>
          </a:prstGeom>
        </p:spPr>
        <p:txBody>
          <a:bodyPr wrap="square">
            <a:spAutoFit/>
          </a:bodyPr>
          <a:lstStyle/>
          <a:p>
            <a:pPr algn="ctr"/>
            <a:r>
              <a:rPr lang="en-US" dirty="0" smtClean="0"/>
              <a:t>PPG sensor attached to a fingertip</a:t>
            </a:r>
            <a:endParaRPr lang="en-US" dirty="0"/>
          </a:p>
        </p:txBody>
      </p:sp>
      <p:sp>
        <p:nvSpPr>
          <p:cNvPr id="15" name="Rectangle 14"/>
          <p:cNvSpPr/>
          <p:nvPr/>
        </p:nvSpPr>
        <p:spPr>
          <a:xfrm>
            <a:off x="7586871" y="4327372"/>
            <a:ext cx="3016802" cy="646331"/>
          </a:xfrm>
          <a:prstGeom prst="rect">
            <a:avLst/>
          </a:prstGeom>
        </p:spPr>
        <p:txBody>
          <a:bodyPr wrap="square">
            <a:spAutoFit/>
          </a:bodyPr>
          <a:lstStyle/>
          <a:p>
            <a:pPr algn="ctr"/>
            <a:r>
              <a:rPr lang="en-US" dirty="0" smtClean="0"/>
              <a:t>Radar sensor used to capture cardiac motion</a:t>
            </a:r>
            <a:endParaRPr lang="en-US" dirty="0"/>
          </a:p>
        </p:txBody>
      </p:sp>
      <p:sp>
        <p:nvSpPr>
          <p:cNvPr id="11" name="Rectangle 10"/>
          <p:cNvSpPr/>
          <p:nvPr/>
        </p:nvSpPr>
        <p:spPr>
          <a:xfrm>
            <a:off x="1714497" y="5417403"/>
            <a:ext cx="7962903" cy="830997"/>
          </a:xfrm>
          <a:prstGeom prst="rect">
            <a:avLst/>
          </a:prstGeom>
          <a:solidFill>
            <a:schemeClr val="accent3">
              <a:lumMod val="60000"/>
              <a:lumOff val="40000"/>
            </a:schemeClr>
          </a:solidFill>
          <a:ln w="25400">
            <a:noFill/>
          </a:ln>
        </p:spPr>
        <p:txBody>
          <a:bodyPr wrap="square">
            <a:spAutoFit/>
          </a:bodyPr>
          <a:lstStyle/>
          <a:p>
            <a:pPr algn="ctr"/>
            <a:r>
              <a:rPr lang="en-US" sz="2400" dirty="0" smtClean="0">
                <a:solidFill>
                  <a:srgbClr val="C00000"/>
                </a:solidFill>
              </a:rPr>
              <a:t>A new, practical and reliable way </a:t>
            </a:r>
            <a:r>
              <a:rPr lang="en-US" altLang="zh-CN" sz="2400" dirty="0" smtClean="0"/>
              <a:t>for user authentication is required!</a:t>
            </a:r>
            <a:endParaRPr lang="en-US" sz="2400" dirty="0">
              <a:solidFill>
                <a:srgbClr val="C00000"/>
              </a:solidFill>
            </a:endParaRPr>
          </a:p>
        </p:txBody>
      </p:sp>
      <p:sp>
        <p:nvSpPr>
          <p:cNvPr id="10" name="Title 1"/>
          <p:cNvSpPr txBox="1">
            <a:spLocks/>
          </p:cNvSpPr>
          <p:nvPr/>
        </p:nvSpPr>
        <p:spPr>
          <a:xfrm>
            <a:off x="533400" y="0"/>
            <a:ext cx="10972800" cy="990600"/>
          </a:xfrm>
          <a:prstGeom prst="rect">
            <a:avLst/>
          </a:prstGeom>
          <a:solidFill>
            <a:schemeClr val="accent3">
              <a:lumMod val="60000"/>
              <a:lumOff val="40000"/>
            </a:schemeClr>
          </a:solidFill>
        </p:spPr>
        <p:txBody>
          <a:bodyPr anchor="ctr">
            <a:normAutofit/>
          </a:bodyPr>
          <a:lstStyle/>
          <a:p>
            <a:pPr>
              <a:defRPr/>
            </a:pPr>
            <a:r>
              <a:rPr lang="en-US" altLang="zh-CN" sz="4400" b="1" dirty="0" smtClean="0">
                <a:solidFill>
                  <a:srgbClr val="008000"/>
                </a:solidFill>
                <a:latin typeface="Calibri" charset="0"/>
                <a:ea typeface="Calibri" charset="0"/>
                <a:cs typeface="Calibri" charset="0"/>
              </a:rPr>
              <a:t>Authentication with Cardiac Biometrics</a:t>
            </a:r>
            <a:endParaRPr lang="en-US" sz="4400" b="1" dirty="0">
              <a:solidFill>
                <a:srgbClr val="008000"/>
              </a:solidFill>
              <a:latin typeface="Calibri" charset="0"/>
              <a:ea typeface="Calibri" charset="0"/>
              <a:cs typeface="Calibri" charset="0"/>
            </a:endParaRPr>
          </a:p>
        </p:txBody>
      </p:sp>
      <p:sp>
        <p:nvSpPr>
          <p:cNvPr id="12" name="Rectangle 11"/>
          <p:cNvSpPr/>
          <p:nvPr/>
        </p:nvSpPr>
        <p:spPr>
          <a:xfrm>
            <a:off x="4142385" y="4346037"/>
            <a:ext cx="3366604" cy="646331"/>
          </a:xfrm>
          <a:prstGeom prst="rect">
            <a:avLst/>
          </a:prstGeom>
        </p:spPr>
        <p:txBody>
          <a:bodyPr wrap="square">
            <a:spAutoFit/>
          </a:bodyPr>
          <a:lstStyle/>
          <a:p>
            <a:pPr algn="ctr"/>
            <a:r>
              <a:rPr lang="en-US" dirty="0" smtClean="0"/>
              <a:t>ECG electrodes attached to human body</a:t>
            </a:r>
            <a:endParaRPr lang="en-US" dirty="0"/>
          </a:p>
        </p:txBody>
      </p:sp>
      <p:sp>
        <p:nvSpPr>
          <p:cNvPr id="13" name="Content Placeholder 2"/>
          <p:cNvSpPr>
            <a:spLocks/>
          </p:cNvSpPr>
          <p:nvPr/>
        </p:nvSpPr>
        <p:spPr bwMode="auto">
          <a:xfrm>
            <a:off x="598359" y="1251850"/>
            <a:ext cx="10321432" cy="1257392"/>
          </a:xfrm>
          <a:prstGeom prst="rect">
            <a:avLst/>
          </a:prstGeom>
        </p:spPr>
        <p:txBody>
          <a:bodyPr/>
          <a:lstStyle/>
          <a:p>
            <a:pPr marL="342900" indent="-342900">
              <a:spcBef>
                <a:spcPct val="20000"/>
              </a:spcBef>
              <a:buClr>
                <a:srgbClr val="339933"/>
              </a:buClr>
              <a:buFont typeface="Wingdings" pitchFamily="2" charset="2"/>
              <a:buChar char="q"/>
            </a:pPr>
            <a:r>
              <a:rPr lang="en-US" altLang="zh-CN" sz="2800" dirty="0">
                <a:latin typeface="+mn-lt"/>
              </a:rPr>
              <a:t>Relying on </a:t>
            </a:r>
            <a:r>
              <a:rPr lang="en-US" altLang="zh-CN" sz="2800" dirty="0">
                <a:solidFill>
                  <a:srgbClr val="C00000"/>
                </a:solidFill>
                <a:latin typeface="Calibri" charset="0"/>
                <a:ea typeface="Calibri" charset="0"/>
                <a:cs typeface="Calibri" charset="0"/>
              </a:rPr>
              <a:t>body-attached PPG/ECG sensors </a:t>
            </a:r>
            <a:r>
              <a:rPr lang="en-US" altLang="zh-CN" sz="2800" dirty="0" smtClean="0">
                <a:latin typeface="+mn-lt"/>
              </a:rPr>
              <a:t>or</a:t>
            </a:r>
            <a:r>
              <a:rPr lang="en-US" altLang="zh-CN" sz="2800" b="1" dirty="0" smtClean="0">
                <a:latin typeface="+mn-lt"/>
              </a:rPr>
              <a:t> </a:t>
            </a:r>
            <a:r>
              <a:rPr lang="en-US" altLang="zh-CN" sz="2800" dirty="0">
                <a:solidFill>
                  <a:srgbClr val="C00000"/>
                </a:solidFill>
                <a:latin typeface="Calibri" charset="0"/>
                <a:ea typeface="Calibri" charset="0"/>
                <a:cs typeface="Calibri" charset="0"/>
              </a:rPr>
              <a:t>Doppler radar </a:t>
            </a:r>
            <a:endParaRPr lang="en-US" altLang="zh-CN" sz="2400" dirty="0">
              <a:solidFill>
                <a:srgbClr val="C00000"/>
              </a:solidFill>
              <a:latin typeface="Calibri" charset="0"/>
              <a:ea typeface="Calibri" charset="0"/>
              <a:cs typeface="Calibri" charset="0"/>
            </a:endParaRPr>
          </a:p>
          <a:p>
            <a:pPr marL="342900" indent="-342900">
              <a:spcBef>
                <a:spcPct val="20000"/>
              </a:spcBef>
              <a:buClr>
                <a:srgbClr val="339933"/>
              </a:buClr>
              <a:buFont typeface="Wingdings" pitchFamily="2" charset="2"/>
              <a:buChar char="q"/>
            </a:pPr>
            <a:r>
              <a:rPr lang="en-US" altLang="zh-CN" sz="2800" dirty="0">
                <a:latin typeface="+mn-lt"/>
              </a:rPr>
              <a:t>Add </a:t>
            </a:r>
            <a:r>
              <a:rPr lang="en-US" altLang="zh-CN" sz="2800" dirty="0">
                <a:solidFill>
                  <a:srgbClr val="C00000"/>
                </a:solidFill>
                <a:latin typeface="Calibri" charset="0"/>
                <a:ea typeface="Calibri" charset="0"/>
                <a:cs typeface="Calibri" charset="0"/>
              </a:rPr>
              <a:t>extra cost </a:t>
            </a:r>
            <a:r>
              <a:rPr lang="en-US" altLang="zh-CN" sz="2800" dirty="0">
                <a:latin typeface="+mn-lt"/>
              </a:rPr>
              <a:t>and bring </a:t>
            </a:r>
            <a:r>
              <a:rPr lang="en-US" altLang="zh-CN" sz="2800" dirty="0">
                <a:solidFill>
                  <a:srgbClr val="C00000"/>
                </a:solidFill>
                <a:latin typeface="Calibri" charset="0"/>
                <a:ea typeface="Calibri" charset="0"/>
                <a:cs typeface="Calibri" charset="0"/>
              </a:rPr>
              <a:t>inconvenience</a:t>
            </a:r>
            <a:r>
              <a:rPr lang="en-US" altLang="zh-CN" sz="2800" dirty="0" smtClean="0">
                <a:latin typeface="+mn-lt"/>
              </a:rPr>
              <a:t> to the users</a:t>
            </a:r>
          </a:p>
          <a:p>
            <a:pPr marL="342900" indent="-342900">
              <a:spcBef>
                <a:spcPct val="20000"/>
              </a:spcBef>
              <a:buClr>
                <a:srgbClr val="339933"/>
              </a:buClr>
              <a:buFont typeface="Wingdings" pitchFamily="2" charset="2"/>
              <a:buChar char="q"/>
            </a:pPr>
            <a:endParaRPr lang="en-US" altLang="zh-CN" sz="2400" b="1" dirty="0">
              <a:latin typeface="+mn-lt"/>
            </a:endParaRPr>
          </a:p>
        </p:txBody>
      </p:sp>
      <p:pic>
        <p:nvPicPr>
          <p:cNvPr id="6146" name="Picture 2" descr="Trigonometric Functions in My Heart: Modeling PPG Pulses with Basic  Trigonometric Functions - Activity - TeachEngine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93" y="2681764"/>
            <a:ext cx="3145710" cy="16820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292 Ecg Electrodes Photos - Free &amp; Royalty-Free Stock Photos from Dreamsti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5086" y="2686246"/>
            <a:ext cx="2619084" cy="167759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adar-Based Non-Contact Continuous Identity Authentication | Encyclo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4753" y="2570717"/>
            <a:ext cx="2617765" cy="1775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436630"/>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0|0"/>
</p:tagLst>
</file>

<file path=ppt/tags/tag2.xml><?xml version="1.0" encoding="utf-8"?>
<p:tagLst xmlns:a="http://schemas.openxmlformats.org/drawingml/2006/main" xmlns:r="http://schemas.openxmlformats.org/officeDocument/2006/relationships" xmlns:p="http://schemas.openxmlformats.org/presentationml/2006/main">
  <p:tag name="TIMING" val="|0|0|0"/>
</p:tagLst>
</file>

<file path=ppt/tags/tag3.xml><?xml version="1.0" encoding="utf-8"?>
<p:tagLst xmlns:a="http://schemas.openxmlformats.org/drawingml/2006/main" xmlns:r="http://schemas.openxmlformats.org/officeDocument/2006/relationships" xmlns:p="http://schemas.openxmlformats.org/presentationml/2006/main">
  <p:tag name="TIMING" val="|0|0|0"/>
</p:tagLst>
</file>

<file path=ppt/tags/tag4.xml><?xml version="1.0" encoding="utf-8"?>
<p:tagLst xmlns:a="http://schemas.openxmlformats.org/drawingml/2006/main" xmlns:r="http://schemas.openxmlformats.org/officeDocument/2006/relationships" xmlns:p="http://schemas.openxmlformats.org/presentationml/2006/main">
  <p:tag name="TIMING" val="|0|0|0"/>
</p:tagLst>
</file>

<file path=ppt/tags/tag5.xml><?xml version="1.0" encoding="utf-8"?>
<p:tagLst xmlns:a="http://schemas.openxmlformats.org/drawingml/2006/main" xmlns:r="http://schemas.openxmlformats.org/officeDocument/2006/relationships" xmlns:p="http://schemas.openxmlformats.org/presentationml/2006/main">
  <p:tag name="TIMING" val="|0|0|0"/>
</p:tagLst>
</file>

<file path=ppt/tags/tag6.xml><?xml version="1.0" encoding="utf-8"?>
<p:tagLst xmlns:a="http://schemas.openxmlformats.org/drawingml/2006/main" xmlns:r="http://schemas.openxmlformats.org/officeDocument/2006/relationships" xmlns:p="http://schemas.openxmlformats.org/presentationml/2006/main">
  <p:tag name="TIMING" val="|0|0|0"/>
</p:tagLst>
</file>

<file path=ppt/tags/tag7.xml><?xml version="1.0" encoding="utf-8"?>
<p:tagLst xmlns:a="http://schemas.openxmlformats.org/drawingml/2006/main" xmlns:r="http://schemas.openxmlformats.org/officeDocument/2006/relationships" xmlns:p="http://schemas.openxmlformats.org/presentationml/2006/main">
  <p:tag name="TIMING" val="|0|0|0"/>
</p:tagLst>
</file>

<file path=ppt/tags/tag8.xml><?xml version="1.0" encoding="utf-8"?>
<p:tagLst xmlns:a="http://schemas.openxmlformats.org/drawingml/2006/main" xmlns:r="http://schemas.openxmlformats.org/officeDocument/2006/relationships" xmlns:p="http://schemas.openxmlformats.org/presentationml/2006/main">
  <p:tag name="TIMING" val="|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65689</TotalTime>
  <Words>3781</Words>
  <Application>Microsoft Office PowerPoint</Application>
  <PresentationFormat>宽屏</PresentationFormat>
  <Paragraphs>416</Paragraphs>
  <Slides>27</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等线</vt:lpstr>
      <vt:lpstr>华文隶书</vt:lpstr>
      <vt:lpstr>宋体</vt:lpstr>
      <vt:lpstr>Arial</vt:lpstr>
      <vt:lpstr>Arial Black</vt:lpstr>
      <vt:lpstr>Calibri</vt:lpstr>
      <vt:lpstr>Cambria Math</vt:lpstr>
      <vt:lpstr>times New Roman</vt:lpstr>
      <vt:lpstr>Verdana</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Yanzhi</dc:creator>
  <cp:lastModifiedBy>Liu Xiaochen</cp:lastModifiedBy>
  <cp:revision>4155</cp:revision>
  <dcterms:created xsi:type="dcterms:W3CDTF">2008-04-09T04:27:06Z</dcterms:created>
  <dcterms:modified xsi:type="dcterms:W3CDTF">2021-05-12T04:53:18Z</dcterms:modified>
</cp:coreProperties>
</file>